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7" r:id="rId3"/>
    <p:sldId id="257" r:id="rId4"/>
    <p:sldId id="262" r:id="rId5"/>
    <p:sldId id="279" r:id="rId6"/>
    <p:sldId id="280" r:id="rId7"/>
    <p:sldId id="281" r:id="rId8"/>
    <p:sldId id="276" r:id="rId9"/>
    <p:sldId id="282" r:id="rId10"/>
    <p:sldId id="272" r:id="rId11"/>
    <p:sldId id="274"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C24BE-F38E-41E1-9A19-DF1878B8DC36}" type="datetimeFigureOut">
              <a:rPr lang="en-US" smtClean="0"/>
              <a:pPr/>
              <a:t>12/19/2017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D26EA-02F3-41FE-B5E1-88B3467D3E1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BD26EA-02F3-41FE-B5E1-88B3467D3E1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2BCBCC-F80E-447D-BB16-BEADB300CE7E}" type="datetimeFigureOut">
              <a:rPr lang="en-US" smtClean="0"/>
              <a:pPr/>
              <a:t>12/19/2017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2E8197E-7019-4A53-866C-5FE540D363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2E8197E-7019-4A53-866C-5FE540D36326}"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2BCBCC-F80E-447D-BB16-BEADB300CE7E}" type="datetimeFigureOut">
              <a:rPr lang="en-US" smtClean="0"/>
              <a:pPr/>
              <a:t>12/19/2017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2BCBCC-F80E-447D-BB16-BEADB300CE7E}" type="datetimeFigureOut">
              <a:rPr lang="en-US" smtClean="0"/>
              <a:pPr/>
              <a:t>12/19/2017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2BCBCC-F80E-447D-BB16-BEADB300CE7E}" type="datetimeFigureOut">
              <a:rPr lang="en-US" smtClean="0"/>
              <a:pPr/>
              <a:t>12/19/2017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E8197E-7019-4A53-866C-5FE540D3632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2BCBCC-F80E-447D-BB16-BEADB300CE7E}" type="datetimeFigureOut">
              <a:rPr lang="en-US" smtClean="0"/>
              <a:pPr/>
              <a:t>12/19/2017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E8197E-7019-4A53-866C-5FE540D363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246410002/9d32b60bc8"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www.youtube.com/watch?v=NWF2JBb1bv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wm.org.uk/history/the-real-story-of-the-christmas-truce"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ssfr.org.uk/"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iwm.org.uk/history/podcasts/voices-of-the-first-world-war/podcast-3-joining-up"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file:///C:\Users\alast\Downloads\WW1%20Henry%20Williamson%201914%20Christmas%20Truce.mp4" TargetMode="External"/><Relationship Id="rId6" Type="http://schemas.openxmlformats.org/officeDocument/2006/relationships/image" Target="../media/image16.png"/><Relationship Id="rId5" Type="http://schemas.openxmlformats.org/officeDocument/2006/relationships/hyperlink" Target="https://vimeo.com/246410002/9d32b60bc8"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Christmas Truce</a:t>
            </a:r>
            <a:endParaRPr lang="en-GB" dirty="0"/>
          </a:p>
        </p:txBody>
      </p:sp>
      <p:sp>
        <p:nvSpPr>
          <p:cNvPr id="3" name="Subtitle 2"/>
          <p:cNvSpPr>
            <a:spLocks noGrp="1"/>
          </p:cNvSpPr>
          <p:nvPr>
            <p:ph type="subTitle" idx="1"/>
          </p:nvPr>
        </p:nvSpPr>
        <p:spPr/>
        <p:txBody>
          <a:bodyPr/>
          <a:lstStyle/>
          <a:p>
            <a:r>
              <a:rPr lang="en-GB" dirty="0" smtClean="0"/>
              <a:t>Southend Schools Festival of Remembrance Learning Materials</a:t>
            </a:r>
            <a:endParaRPr lang="en-GB" dirty="0"/>
          </a:p>
        </p:txBody>
      </p:sp>
      <p:pic>
        <p:nvPicPr>
          <p:cNvPr id="6" name="Picture 5" descr="SSFR Document Header.JPG"/>
          <p:cNvPicPr>
            <a:picLocks noChangeAspect="1"/>
          </p:cNvPicPr>
          <p:nvPr/>
        </p:nvPicPr>
        <p:blipFill>
          <a:blip r:embed="rId2"/>
          <a:stretch>
            <a:fillRect/>
          </a:stretch>
        </p:blipFill>
        <p:spPr>
          <a:xfrm>
            <a:off x="3357554" y="5500702"/>
            <a:ext cx="5707036" cy="1263087"/>
          </a:xfrm>
          <a:prstGeom prst="rect">
            <a:avLst/>
          </a:prstGeom>
          <a:noFill/>
          <a:ln>
            <a:noFill/>
          </a:ln>
          <a:scene3d>
            <a:camera prst="orthographicFront"/>
            <a:lightRig rig="threePt" dir="t"/>
          </a:scene3d>
          <a:sp3d>
            <a:bevelT prst="slope"/>
          </a:sp3d>
        </p:spPr>
      </p:pic>
      <p:pic>
        <p:nvPicPr>
          <p:cNvPr id="5" name="Picture 4" descr="SSFR_GIF_LOGO.gif"/>
          <p:cNvPicPr>
            <a:picLocks noChangeAspect="1"/>
          </p:cNvPicPr>
          <p:nvPr/>
        </p:nvPicPr>
        <p:blipFill>
          <a:blip r:embed="rId3"/>
          <a:stretch>
            <a:fillRect/>
          </a:stretch>
        </p:blipFill>
        <p:spPr>
          <a:xfrm>
            <a:off x="0" y="0"/>
            <a:ext cx="2571736" cy="22145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1000100" y="714356"/>
            <a:ext cx="7500990" cy="4539704"/>
          </a:xfrm>
          <a:prstGeom prst="rect">
            <a:avLst/>
          </a:prstGeom>
          <a:noFill/>
        </p:spPr>
        <p:txBody>
          <a:bodyPr wrap="square" rtlCol="0">
            <a:spAutoFit/>
          </a:bodyPr>
          <a:lstStyle/>
          <a:p>
            <a:r>
              <a:rPr lang="en-GB" sz="1700" dirty="0" smtClean="0"/>
              <a:t>Activity: Creative Writing – 1914 Christmas Truce</a:t>
            </a:r>
            <a:br>
              <a:rPr lang="en-GB" sz="1700" dirty="0" smtClean="0"/>
            </a:br>
            <a:r>
              <a:rPr lang="en-GB" sz="1700" dirty="0" smtClean="0"/>
              <a:t>Time: 30minutes </a:t>
            </a:r>
            <a:br>
              <a:rPr lang="en-GB" sz="1700" dirty="0" smtClean="0"/>
            </a:br>
            <a:r>
              <a:rPr lang="en-GB" sz="1700" dirty="0" smtClean="0"/>
              <a:t/>
            </a:r>
            <a:br>
              <a:rPr lang="en-GB" sz="1700" dirty="0" smtClean="0"/>
            </a:br>
            <a:r>
              <a:rPr lang="en-GB" sz="1700" dirty="0" smtClean="0"/>
              <a:t>Resources: War Interview with Henry Williamson who took part in the truce:  </a:t>
            </a:r>
            <a:r>
              <a:rPr lang="en-GB" sz="1700" dirty="0" smtClean="0">
                <a:hlinkClick r:id="rId3"/>
              </a:rPr>
              <a:t>Henry Williamson Interview Link</a:t>
            </a:r>
            <a:r>
              <a:rPr lang="en-GB" sz="1700" dirty="0" smtClean="0"/>
              <a:t> and the story of the truce: </a:t>
            </a:r>
            <a:r>
              <a:rPr lang="en-GB" sz="1700" dirty="0" smtClean="0">
                <a:hlinkClick r:id="rId4"/>
              </a:rPr>
              <a:t>www.youtube.com</a:t>
            </a:r>
            <a:r>
              <a:rPr lang="en-GB" sz="1700" dirty="0" smtClean="0"/>
              <a:t/>
            </a:r>
            <a:br>
              <a:rPr lang="en-GB" sz="1700" dirty="0" smtClean="0"/>
            </a:br>
            <a:r>
              <a:rPr lang="en-GB" sz="1700" dirty="0" smtClean="0"/>
              <a:t/>
            </a:r>
            <a:br>
              <a:rPr lang="en-GB" sz="1700" dirty="0" smtClean="0"/>
            </a:br>
            <a:r>
              <a:rPr lang="en-GB" sz="1700" dirty="0" smtClean="0"/>
              <a:t>During Christmas 1914 soldiers in the trenches stopped shooting each other and eventually met in No Man’s Land. They swapped gifts and despite the language barrier discovered that the English and German soldiers were very much alike.</a:t>
            </a:r>
            <a:br>
              <a:rPr lang="en-GB" sz="1700" dirty="0" smtClean="0"/>
            </a:br>
            <a:r>
              <a:rPr lang="en-GB" sz="1700" dirty="0" smtClean="0"/>
              <a:t/>
            </a:r>
            <a:br>
              <a:rPr lang="en-GB" sz="1700" dirty="0" smtClean="0"/>
            </a:br>
            <a:r>
              <a:rPr lang="en-GB" sz="1700" dirty="0" smtClean="0"/>
              <a:t>Pupils can watch the interview with Henry Williamson, who was a Private in the London Regiment in 1914 during the truce. </a:t>
            </a:r>
            <a:br>
              <a:rPr lang="en-GB" sz="1700" dirty="0" smtClean="0"/>
            </a:br>
            <a:r>
              <a:rPr lang="en-GB" sz="1700" dirty="0" smtClean="0"/>
              <a:t/>
            </a:r>
            <a:br>
              <a:rPr lang="en-GB" sz="1700" dirty="0" smtClean="0"/>
            </a:br>
            <a:r>
              <a:rPr lang="en-GB" sz="1700" dirty="0" smtClean="0"/>
              <a:t>Pupils may then write a short story about how they think they would have felt if they were taking part in the Christmas Truce.</a:t>
            </a:r>
            <a:endParaRPr lang="en-GB" sz="1700"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2"/>
                </a:solidFill>
                <a:effectLst/>
                <a:uLnTx/>
                <a:uFillTx/>
                <a:latin typeface="+mn-lt"/>
                <a:ea typeface="+mn-ea"/>
                <a:cs typeface="+mn-cs"/>
              </a:rPr>
              <a:t>Activities</a:t>
            </a:r>
            <a:endParaRPr kumimoji="0" lang="en-GB"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285720" y="500042"/>
            <a:ext cx="8572560" cy="4708981"/>
          </a:xfrm>
          <a:prstGeom prst="rect">
            <a:avLst/>
          </a:prstGeom>
          <a:noFill/>
        </p:spPr>
        <p:txBody>
          <a:bodyPr wrap="square" rtlCol="0">
            <a:spAutoFit/>
          </a:bodyPr>
          <a:lstStyle/>
          <a:p>
            <a:pPr fontAlgn="base"/>
            <a:r>
              <a:rPr lang="en-GB" sz="1200" dirty="0" smtClean="0">
                <a:latin typeface="Calibri" pitchFamily="34" charset="0"/>
                <a:cs typeface="Calibri" pitchFamily="34" charset="0"/>
              </a:rPr>
              <a:t>The Christmas Truce.</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
            </a:r>
            <a:br>
              <a:rPr lang="en-GB" sz="1200" dirty="0" smtClean="0">
                <a:latin typeface="Calibri" pitchFamily="34" charset="0"/>
                <a:cs typeface="Calibri" pitchFamily="34" charset="0"/>
              </a:rPr>
            </a:br>
            <a:r>
              <a:rPr lang="en-GB" sz="1200" dirty="0" smtClean="0">
                <a:latin typeface="Calibri" pitchFamily="34" charset="0"/>
                <a:cs typeface="Calibri" pitchFamily="34" charset="0"/>
              </a:rPr>
              <a:t>The Christmas Truce has become one of the most famous and </a:t>
            </a:r>
            <a:r>
              <a:rPr lang="en-GB" sz="1200" dirty="0" err="1" smtClean="0">
                <a:latin typeface="Calibri" pitchFamily="34" charset="0"/>
                <a:cs typeface="Calibri" pitchFamily="34" charset="0"/>
              </a:rPr>
              <a:t>mythologised</a:t>
            </a:r>
            <a:r>
              <a:rPr lang="en-GB" sz="1200" dirty="0" smtClean="0">
                <a:latin typeface="Calibri" pitchFamily="34" charset="0"/>
                <a:cs typeface="Calibri" pitchFamily="34" charset="0"/>
              </a:rPr>
              <a:t> events of the First World War. But what was the real story behind the truce? Why did it happen and did British and German soldiers really play football in no-man's land?</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Late on Christmas Eve 1914, men of the British Expeditionary Force (BEF) heard German troops in the trenches opposite them singing carols and patriotic songs and saw lanterns and small fir trees along their trenches. Messages began to be shouted between the trenches.</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The following day, British and German soldiers met in no man's land and exchanged gifts, took photographs and some played impromptu games of football. They also buried casualties and repaired trenches and dugouts. After Boxing Day, meetings in no man's land dwindled out.</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The truce was not observed everywhere along the Western Front. Elsewhere the fighting continued and casualties did occur on Christmas Day. Some officers were unhappy at the truce and worried that it would undermine fighting spirit.</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After 1914, the High Commands on both sides tried to prevent any truces on a similar scale happening again. Despite this, there were some isolated incidents of soldiers holding brief truces later in the war, and not only at Christmas.</a:t>
            </a:r>
            <a:br>
              <a:rPr lang="en-GB" sz="1200" dirty="0" smtClean="0">
                <a:latin typeface="Calibri" pitchFamily="34" charset="0"/>
                <a:cs typeface="Calibri" pitchFamily="34" charset="0"/>
              </a:rPr>
            </a:br>
            <a:endParaRPr lang="en-GB" sz="1200" dirty="0" smtClean="0">
              <a:latin typeface="Calibri" pitchFamily="34" charset="0"/>
              <a:cs typeface="Calibri" pitchFamily="34" charset="0"/>
            </a:endParaRPr>
          </a:p>
          <a:p>
            <a:pPr fontAlgn="base"/>
            <a:r>
              <a:rPr lang="en-GB" sz="1200" dirty="0" smtClean="0">
                <a:latin typeface="Calibri" pitchFamily="34" charset="0"/>
                <a:cs typeface="Calibri" pitchFamily="34" charset="0"/>
              </a:rPr>
              <a:t>In what was known as the 'Live and Let Live' system, in quiet sectors of the front line, brief pauses in the hostilities were sometimes tacitly agreed, allowing both sides to repair their trenches or gather their dead.</a:t>
            </a:r>
          </a:p>
          <a:p>
            <a:pPr fontAlgn="base"/>
            <a:r>
              <a:rPr lang="en-GB" sz="1200" dirty="0" smtClean="0"/>
              <a:t/>
            </a:r>
            <a:br>
              <a:rPr lang="en-GB" sz="1200" dirty="0" smtClean="0"/>
            </a:br>
            <a:r>
              <a:rPr lang="en-GB" sz="1200" dirty="0" smtClean="0"/>
              <a:t/>
            </a:r>
            <a:br>
              <a:rPr lang="en-GB" sz="1200" dirty="0" smtClean="0"/>
            </a:br>
            <a:r>
              <a:rPr lang="en-GB" sz="1200" dirty="0" smtClean="0"/>
              <a:t>(</a:t>
            </a:r>
            <a:r>
              <a:rPr lang="en-GB" sz="1200" dirty="0" smtClean="0">
                <a:hlinkClick r:id="rId3"/>
              </a:rPr>
              <a:t>Article from IWM</a:t>
            </a:r>
            <a:r>
              <a:rPr lang="en-GB" sz="1200" dirty="0" smtClean="0"/>
              <a:t>)</a:t>
            </a:r>
          </a:p>
          <a:p>
            <a:endParaRPr lang="en-GB" sz="1200"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2"/>
                </a:solidFill>
                <a:effectLst/>
                <a:uLnTx/>
                <a:uFillTx/>
                <a:latin typeface="+mn-lt"/>
                <a:ea typeface="+mn-ea"/>
                <a:cs typeface="+mn-cs"/>
              </a:rPr>
              <a:t>Teacher’s Notes:</a:t>
            </a:r>
            <a:endParaRPr kumimoji="0" lang="en-GB" sz="1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214422"/>
            <a:ext cx="8286808" cy="1829761"/>
          </a:xfrm>
        </p:spPr>
        <p:txBody>
          <a:bodyPr/>
          <a:lstStyle/>
          <a:p>
            <a:r>
              <a:rPr lang="en-GB" dirty="0" smtClean="0"/>
              <a:t>Great War Christmas Truce</a:t>
            </a:r>
            <a:endParaRPr lang="en-GB" dirty="0"/>
          </a:p>
        </p:txBody>
      </p:sp>
      <p:sp>
        <p:nvSpPr>
          <p:cNvPr id="3" name="Subtitle 2"/>
          <p:cNvSpPr>
            <a:spLocks noGrp="1"/>
          </p:cNvSpPr>
          <p:nvPr>
            <p:ph type="subTitle" idx="1"/>
          </p:nvPr>
        </p:nvSpPr>
        <p:spPr>
          <a:xfrm>
            <a:off x="642910" y="3214686"/>
            <a:ext cx="7772400" cy="674649"/>
          </a:xfrm>
        </p:spPr>
        <p:txBody>
          <a:bodyPr/>
          <a:lstStyle/>
          <a:p>
            <a:r>
              <a:rPr lang="en-GB" dirty="0" smtClean="0"/>
              <a:t>Southend Schools Festival of Remembrance</a:t>
            </a:r>
            <a:endParaRPr lang="en-GB" dirty="0"/>
          </a:p>
        </p:txBody>
      </p:sp>
      <p:pic>
        <p:nvPicPr>
          <p:cNvPr id="5" name="Picture 4" descr="WebsiteLogoBar.jpg"/>
          <p:cNvPicPr>
            <a:picLocks noChangeAspect="1"/>
          </p:cNvPicPr>
          <p:nvPr/>
        </p:nvPicPr>
        <p:blipFill>
          <a:blip r:embed="rId2" cstate="email"/>
          <a:stretch>
            <a:fillRect/>
          </a:stretch>
        </p:blipFill>
        <p:spPr>
          <a:xfrm>
            <a:off x="0" y="142852"/>
            <a:ext cx="9144000" cy="1709854"/>
          </a:xfrm>
          <a:prstGeom prst="rect">
            <a:avLst/>
          </a:prstGeom>
        </p:spPr>
      </p:pic>
      <p:sp>
        <p:nvSpPr>
          <p:cNvPr id="8" name="Subtitle 2"/>
          <p:cNvSpPr txBox="1">
            <a:spLocks/>
          </p:cNvSpPr>
          <p:nvPr/>
        </p:nvSpPr>
        <p:spPr>
          <a:xfrm>
            <a:off x="571472" y="3929066"/>
            <a:ext cx="7772400" cy="674649"/>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3600" b="0" i="0" u="none" strike="noStrike" kern="1200" cap="none" spc="0" normalizeH="0" baseline="0" noProof="0" dirty="0" smtClean="0">
                <a:ln>
                  <a:noFill/>
                </a:ln>
                <a:solidFill>
                  <a:schemeClr val="tx2"/>
                </a:solidFill>
                <a:effectLst/>
                <a:uLnTx/>
                <a:uFillTx/>
                <a:latin typeface="+mn-lt"/>
                <a:ea typeface="+mn-ea"/>
                <a:cs typeface="+mn-cs"/>
                <a:hlinkClick r:id="rId3"/>
              </a:rPr>
              <a:t>www.ssfr.org.uk</a:t>
            </a:r>
            <a:endParaRPr kumimoji="0" lang="en-GB" sz="3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142844" y="214290"/>
            <a:ext cx="6072230" cy="571504"/>
          </a:xfrm>
        </p:spPr>
        <p:txBody>
          <a:bodyPr>
            <a:normAutofit/>
          </a:bodyPr>
          <a:lstStyle/>
          <a:p>
            <a:pPr algn="l"/>
            <a:r>
              <a:rPr lang="en-GB" dirty="0" smtClean="0"/>
              <a:t>Prelude to war</a:t>
            </a:r>
            <a:endParaRPr lang="en-GB" dirty="0"/>
          </a:p>
        </p:txBody>
      </p:sp>
      <p:sp>
        <p:nvSpPr>
          <p:cNvPr id="8" name="Rectangle 7"/>
          <p:cNvSpPr/>
          <p:nvPr/>
        </p:nvSpPr>
        <p:spPr>
          <a:xfrm>
            <a:off x="428596" y="948690"/>
            <a:ext cx="8286808" cy="3416320"/>
          </a:xfrm>
          <a:prstGeom prst="rect">
            <a:avLst/>
          </a:prstGeom>
        </p:spPr>
        <p:txBody>
          <a:bodyPr wrap="square">
            <a:spAutoFit/>
          </a:bodyPr>
          <a:lstStyle/>
          <a:p>
            <a:pPr fontAlgn="base"/>
            <a:r>
              <a:rPr lang="en-GB" dirty="0" smtClean="0"/>
              <a:t>On 28 June 1914, Archduke Franz Ferdinand, the heir to the Austro-Hungarian throne, and his wife were assassinated by a Serbian-backed terrorist. </a:t>
            </a:r>
            <a:br>
              <a:rPr lang="en-GB" dirty="0" smtClean="0"/>
            </a:br>
            <a:r>
              <a:rPr lang="en-GB" dirty="0" smtClean="0"/>
              <a:t/>
            </a:r>
            <a:br>
              <a:rPr lang="en-GB" dirty="0" smtClean="0"/>
            </a:br>
            <a:r>
              <a:rPr lang="en-GB" dirty="0" smtClean="0"/>
              <a:t>During the crisis that followed, Europe's leaders made a series of political, diplomatic and military decisions that would turn a localised conflict in south-east Europe into a global war.</a:t>
            </a:r>
            <a:br>
              <a:rPr lang="en-GB" dirty="0" smtClean="0"/>
            </a:br>
            <a:endParaRPr lang="en-GB" dirty="0" smtClean="0"/>
          </a:p>
          <a:p>
            <a:pPr fontAlgn="base"/>
            <a:r>
              <a:rPr lang="en-GB" dirty="0" smtClean="0"/>
              <a:t>Austria-Hungary, with German encouragement, declared war on Serbia on 28 July. Russia's support of Serbia brought France into the conflict.</a:t>
            </a:r>
            <a:br>
              <a:rPr lang="en-GB" dirty="0" smtClean="0"/>
            </a:br>
            <a:r>
              <a:rPr lang="en-GB" dirty="0" smtClean="0"/>
              <a:t/>
            </a:r>
            <a:br>
              <a:rPr lang="en-GB" dirty="0" smtClean="0"/>
            </a:br>
            <a:r>
              <a:rPr lang="en-GB" dirty="0" smtClean="0"/>
              <a:t>Germany declared war on Russia on 1 August and France on 3 August. </a:t>
            </a:r>
            <a:endParaRPr lang="en-GB" dirty="0"/>
          </a:p>
        </p:txBody>
      </p:sp>
      <p:pic>
        <p:nvPicPr>
          <p:cNvPr id="9" name="Picture 8" descr="Archduke Franz Ferdinand.jpg"/>
          <p:cNvPicPr>
            <a:picLocks noChangeAspect="1"/>
          </p:cNvPicPr>
          <p:nvPr/>
        </p:nvPicPr>
        <p:blipFill>
          <a:blip r:embed="rId3"/>
          <a:srcRect l="-1276" b="30351"/>
          <a:stretch>
            <a:fillRect/>
          </a:stretch>
        </p:blipFill>
        <p:spPr>
          <a:xfrm>
            <a:off x="500034" y="4429132"/>
            <a:ext cx="4500594" cy="2302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5143504" y="4429132"/>
            <a:ext cx="3500462" cy="646331"/>
          </a:xfrm>
          <a:prstGeom prst="rect">
            <a:avLst/>
          </a:prstGeom>
        </p:spPr>
        <p:txBody>
          <a:bodyPr wrap="square">
            <a:spAutoFit/>
          </a:bodyPr>
          <a:lstStyle/>
          <a:p>
            <a:r>
              <a:rPr lang="en-GB" sz="1200" i="1" dirty="0" smtClean="0"/>
              <a:t>Archduke Franz Ferdinand and his wife descending the steps of the City Hall, Sarajevo, to their motor car, 28 June 1914.</a:t>
            </a:r>
            <a:endParaRPr lang="en-GB" sz="12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7" name="Subtitle 6"/>
          <p:cNvSpPr>
            <a:spLocks noGrp="1"/>
          </p:cNvSpPr>
          <p:nvPr>
            <p:ph type="subTitle" idx="1"/>
          </p:nvPr>
        </p:nvSpPr>
        <p:spPr>
          <a:xfrm>
            <a:off x="142844" y="214290"/>
            <a:ext cx="6072230" cy="571504"/>
          </a:xfrm>
        </p:spPr>
        <p:txBody>
          <a:bodyPr>
            <a:normAutofit/>
          </a:bodyPr>
          <a:lstStyle/>
          <a:p>
            <a:pPr algn="l"/>
            <a:r>
              <a:rPr lang="en-GB" dirty="0" smtClean="0"/>
              <a:t>3 Aug 1914</a:t>
            </a:r>
            <a:endParaRPr lang="en-GB" dirty="0"/>
          </a:p>
        </p:txBody>
      </p:sp>
      <p:sp>
        <p:nvSpPr>
          <p:cNvPr id="17" name="Rectangle 16"/>
          <p:cNvSpPr/>
          <p:nvPr/>
        </p:nvSpPr>
        <p:spPr>
          <a:xfrm>
            <a:off x="214282" y="928670"/>
            <a:ext cx="8643998" cy="2031325"/>
          </a:xfrm>
          <a:prstGeom prst="rect">
            <a:avLst/>
          </a:prstGeom>
        </p:spPr>
        <p:txBody>
          <a:bodyPr wrap="square">
            <a:spAutoFit/>
          </a:bodyPr>
          <a:lstStyle/>
          <a:p>
            <a:r>
              <a:rPr lang="en-GB" dirty="0" smtClean="0"/>
              <a:t>Germany declared war on France.</a:t>
            </a:r>
            <a:br>
              <a:rPr lang="en-GB" dirty="0" smtClean="0"/>
            </a:br>
            <a:r>
              <a:rPr lang="en-GB" dirty="0" smtClean="0"/>
              <a:t/>
            </a:r>
            <a:br>
              <a:rPr lang="en-GB" dirty="0" smtClean="0"/>
            </a:br>
            <a:r>
              <a:rPr lang="en-GB" dirty="0" smtClean="0"/>
              <a:t>	German troops poured into Belgium. </a:t>
            </a:r>
            <a:br>
              <a:rPr lang="en-GB" dirty="0" smtClean="0"/>
            </a:br>
            <a:r>
              <a:rPr lang="en-GB" dirty="0" smtClean="0"/>
              <a:t/>
            </a:r>
            <a:br>
              <a:rPr lang="en-GB" dirty="0" smtClean="0"/>
            </a:br>
            <a:r>
              <a:rPr lang="en-GB" dirty="0" smtClean="0"/>
              <a:t>		The British foreign secretary, Sir Edward Grey, sends an 			ultimatum to Germany demanding their withdrawal from 			the neutral Belgium.</a:t>
            </a:r>
            <a:endParaRPr lang="en-GB" dirty="0"/>
          </a:p>
        </p:txBody>
      </p:sp>
      <p:pic>
        <p:nvPicPr>
          <p:cNvPr id="18" name="Picture 17" descr="Postcard@20Belgium@20-@20029.jpg"/>
          <p:cNvPicPr>
            <a:picLocks noChangeAspect="1"/>
          </p:cNvPicPr>
          <p:nvPr/>
        </p:nvPicPr>
        <p:blipFill>
          <a:blip r:embed="rId3"/>
          <a:stretch>
            <a:fillRect/>
          </a:stretch>
        </p:blipFill>
        <p:spPr>
          <a:xfrm>
            <a:off x="4572000" y="2928934"/>
            <a:ext cx="4429140" cy="2914374"/>
          </a:xfrm>
          <a:prstGeom prst="rect">
            <a:avLst/>
          </a:prstGeom>
        </p:spPr>
      </p:pic>
      <p:sp>
        <p:nvSpPr>
          <p:cNvPr id="19" name="TextBox 18"/>
          <p:cNvSpPr txBox="1"/>
          <p:nvPr/>
        </p:nvSpPr>
        <p:spPr>
          <a:xfrm>
            <a:off x="214282" y="4071942"/>
            <a:ext cx="4357718" cy="523220"/>
          </a:xfrm>
          <a:prstGeom prst="rect">
            <a:avLst/>
          </a:prstGeom>
          <a:noFill/>
        </p:spPr>
        <p:txBody>
          <a:bodyPr wrap="square" rtlCol="0">
            <a:spAutoFit/>
          </a:bodyPr>
          <a:lstStyle/>
          <a:p>
            <a:pPr algn="ctr"/>
            <a:r>
              <a:rPr lang="en-GB" sz="1400" i="1" dirty="0" smtClean="0">
                <a:latin typeface="Calibri" pitchFamily="34" charset="0"/>
                <a:cs typeface="Calibri" pitchFamily="34" charset="0"/>
              </a:rPr>
              <a:t>This postcard shows Belgian soldiers fighting the German army at </a:t>
            </a:r>
            <a:r>
              <a:rPr lang="en-GB" sz="1400" i="1" dirty="0" err="1" smtClean="0">
                <a:latin typeface="Calibri" pitchFamily="34" charset="0"/>
                <a:cs typeface="Calibri" pitchFamily="34" charset="0"/>
              </a:rPr>
              <a:t>Dixmude</a:t>
            </a:r>
            <a:r>
              <a:rPr lang="en-GB" sz="1400" i="1" dirty="0" smtClean="0">
                <a:latin typeface="Calibri" pitchFamily="34" charset="0"/>
                <a:cs typeface="Calibri" pitchFamily="34" charset="0"/>
              </a:rPr>
              <a:t> (now </a:t>
            </a:r>
            <a:r>
              <a:rPr lang="en-GB" sz="1400" i="1" dirty="0" err="1" smtClean="0">
                <a:latin typeface="Calibri" pitchFamily="34" charset="0"/>
                <a:cs typeface="Calibri" pitchFamily="34" charset="0"/>
              </a:rPr>
              <a:t>Diksmuide</a:t>
            </a:r>
            <a:r>
              <a:rPr lang="en-GB" sz="1400" i="1" dirty="0" smtClean="0">
                <a:latin typeface="Calibri" pitchFamily="34" charset="0"/>
                <a:cs typeface="Calibri" pitchFamily="34" charset="0"/>
              </a:rPr>
              <a:t>) in </a:t>
            </a:r>
            <a:r>
              <a:rPr lang="en-GB" sz="1400" i="1" dirty="0" err="1" smtClean="0">
                <a:latin typeface="Calibri" pitchFamily="34" charset="0"/>
                <a:cs typeface="Calibri" pitchFamily="34" charset="0"/>
              </a:rPr>
              <a:t>Belguim</a:t>
            </a:r>
            <a:r>
              <a:rPr lang="en-GB" sz="1400" i="1" dirty="0" smtClean="0">
                <a:latin typeface="Calibri" pitchFamily="34" charset="0"/>
                <a:cs typeface="Calibri" pitchFamily="34" charset="0"/>
              </a:rPr>
              <a:t>.</a:t>
            </a:r>
            <a:endParaRPr lang="en-GB" sz="1400" i="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3"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4 Aug 1914</a:t>
            </a:r>
            <a:endParaRPr lang="en-GB" dirty="0"/>
          </a:p>
        </p:txBody>
      </p:sp>
      <p:sp>
        <p:nvSpPr>
          <p:cNvPr id="7" name="Rectangle 6"/>
          <p:cNvSpPr/>
          <p:nvPr/>
        </p:nvSpPr>
        <p:spPr>
          <a:xfrm>
            <a:off x="714348" y="1142984"/>
            <a:ext cx="7358114" cy="923330"/>
          </a:xfrm>
          <a:prstGeom prst="rect">
            <a:avLst/>
          </a:prstGeom>
        </p:spPr>
        <p:txBody>
          <a:bodyPr wrap="square">
            <a:spAutoFit/>
          </a:bodyPr>
          <a:lstStyle/>
          <a:p>
            <a:r>
              <a:rPr lang="en-GB" dirty="0" smtClean="0"/>
              <a:t>Germany refuses to withdraw from Belgium</a:t>
            </a:r>
            <a:br>
              <a:rPr lang="en-GB" dirty="0" smtClean="0"/>
            </a:br>
            <a:r>
              <a:rPr lang="en-GB" dirty="0" smtClean="0"/>
              <a:t/>
            </a:r>
            <a:br>
              <a:rPr lang="en-GB" dirty="0" smtClean="0"/>
            </a:br>
            <a:r>
              <a:rPr lang="en-GB" dirty="0" smtClean="0"/>
              <a:t>		Britain declared war on Germany.</a:t>
            </a:r>
            <a:endParaRPr lang="en-GB" dirty="0"/>
          </a:p>
        </p:txBody>
      </p:sp>
      <p:sp>
        <p:nvSpPr>
          <p:cNvPr id="8" name="Rectangle 7"/>
          <p:cNvSpPr/>
          <p:nvPr/>
        </p:nvSpPr>
        <p:spPr>
          <a:xfrm>
            <a:off x="428596" y="2413338"/>
            <a:ext cx="8358246" cy="1415772"/>
          </a:xfrm>
          <a:prstGeom prst="rect">
            <a:avLst/>
          </a:prstGeom>
        </p:spPr>
        <p:txBody>
          <a:bodyPr wrap="square">
            <a:spAutoFit/>
          </a:bodyPr>
          <a:lstStyle/>
          <a:p>
            <a:r>
              <a:rPr lang="en-GB" dirty="0" smtClean="0"/>
              <a:t>“At midnight on August 4th, 1914, there were crowds outside the offices of the Southend Standard waiting for news of England’s declaration of war on Germany due to the unprovoked invasion of Belgium.”</a:t>
            </a:r>
            <a:br>
              <a:rPr lang="en-GB" dirty="0" smtClean="0"/>
            </a:br>
            <a:r>
              <a:rPr lang="en-GB" dirty="0" smtClean="0"/>
              <a:t/>
            </a:r>
            <a:br>
              <a:rPr lang="en-GB" dirty="0" smtClean="0"/>
            </a:br>
            <a:r>
              <a:rPr lang="en-GB" sz="1400" dirty="0" smtClean="0"/>
              <a:t>EXTRACT FROM “SOUTHEND AT WAR”</a:t>
            </a:r>
            <a:endParaRPr lang="en-GB" sz="1400" dirty="0"/>
          </a:p>
        </p:txBody>
      </p:sp>
      <p:pic>
        <p:nvPicPr>
          <p:cNvPr id="9" name="Picture 8" descr="Southend Standard 1.jpg"/>
          <p:cNvPicPr>
            <a:picLocks noChangeAspect="1"/>
          </p:cNvPicPr>
          <p:nvPr/>
        </p:nvPicPr>
        <p:blipFill>
          <a:blip r:embed="rId4"/>
          <a:stretch>
            <a:fillRect/>
          </a:stretch>
        </p:blipFill>
        <p:spPr>
          <a:xfrm>
            <a:off x="357158" y="4071942"/>
            <a:ext cx="8429652" cy="1199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3"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Signing Up</a:t>
            </a:r>
            <a:endParaRPr lang="en-GB" dirty="0"/>
          </a:p>
        </p:txBody>
      </p:sp>
      <p:sp>
        <p:nvSpPr>
          <p:cNvPr id="12" name="Rectangle 11"/>
          <p:cNvSpPr/>
          <p:nvPr/>
        </p:nvSpPr>
        <p:spPr>
          <a:xfrm>
            <a:off x="571472" y="1000108"/>
            <a:ext cx="7858180" cy="923330"/>
          </a:xfrm>
          <a:prstGeom prst="rect">
            <a:avLst/>
          </a:prstGeom>
        </p:spPr>
        <p:txBody>
          <a:bodyPr wrap="square">
            <a:spAutoFit/>
          </a:bodyPr>
          <a:lstStyle/>
          <a:p>
            <a:r>
              <a:rPr lang="en-GB" dirty="0" smtClean="0"/>
              <a:t>After the outbreak of the Great War in 1914, there was a huge rush to join up. Recruitment posters and films were everywhere extolling  men to do their patriotic duty.</a:t>
            </a:r>
            <a:endParaRPr lang="en-GB" dirty="0"/>
          </a:p>
        </p:txBody>
      </p:sp>
      <p:pic>
        <p:nvPicPr>
          <p:cNvPr id="1026" name="Picture 2" descr="menofessex"/>
          <p:cNvPicPr>
            <a:picLocks noChangeAspect="1" noChangeArrowheads="1"/>
          </p:cNvPicPr>
          <p:nvPr/>
        </p:nvPicPr>
        <p:blipFill>
          <a:blip r:embed="rId4" cstate="print"/>
          <a:srcRect/>
          <a:stretch>
            <a:fillRect/>
          </a:stretch>
        </p:blipFill>
        <p:spPr bwMode="auto">
          <a:xfrm>
            <a:off x="285720" y="2143116"/>
            <a:ext cx="2260594" cy="3433478"/>
          </a:xfrm>
          <a:prstGeom prst="rect">
            <a:avLst/>
          </a:prstGeom>
          <a:noFill/>
          <a:ln w="25400" algn="ctr">
            <a:noFill/>
            <a:miter lim="800000"/>
            <a:headEnd/>
            <a:tailEnd/>
          </a:ln>
          <a:effectLst/>
        </p:spPr>
      </p:pic>
      <p:sp>
        <p:nvSpPr>
          <p:cNvPr id="13" name="Rectangle 12"/>
          <p:cNvSpPr/>
          <p:nvPr/>
        </p:nvSpPr>
        <p:spPr>
          <a:xfrm>
            <a:off x="2714612" y="2143116"/>
            <a:ext cx="3857652" cy="923330"/>
          </a:xfrm>
          <a:prstGeom prst="rect">
            <a:avLst/>
          </a:prstGeom>
        </p:spPr>
        <p:txBody>
          <a:bodyPr wrap="square">
            <a:spAutoFit/>
          </a:bodyPr>
          <a:lstStyle/>
          <a:p>
            <a:r>
              <a:rPr lang="en-GB" dirty="0" smtClean="0"/>
              <a:t>During the Great War, the Essex Regiment provided 30 infantry battalions to the British Army.</a:t>
            </a:r>
            <a:endParaRPr lang="en-GB" dirty="0"/>
          </a:p>
        </p:txBody>
      </p:sp>
      <p:pic>
        <p:nvPicPr>
          <p:cNvPr id="14" name="Picture 13" descr="Essex_Regiment_Cap_Badge.jpg"/>
          <p:cNvPicPr>
            <a:picLocks noChangeAspect="1"/>
          </p:cNvPicPr>
          <p:nvPr/>
        </p:nvPicPr>
        <p:blipFill>
          <a:blip r:embed="rId5"/>
          <a:stretch>
            <a:fillRect/>
          </a:stretch>
        </p:blipFill>
        <p:spPr>
          <a:xfrm>
            <a:off x="3714744" y="3357562"/>
            <a:ext cx="1769665" cy="1700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85720" y="6143644"/>
            <a:ext cx="6429420" cy="369332"/>
          </a:xfrm>
          <a:prstGeom prst="rect">
            <a:avLst/>
          </a:prstGeom>
          <a:noFill/>
        </p:spPr>
        <p:txBody>
          <a:bodyPr wrap="square" rtlCol="0">
            <a:spAutoFit/>
          </a:bodyPr>
          <a:lstStyle/>
          <a:p>
            <a:r>
              <a:rPr lang="en-GB" dirty="0" smtClean="0"/>
              <a:t>Resource: </a:t>
            </a:r>
            <a:r>
              <a:rPr lang="en-GB" dirty="0" smtClean="0">
                <a:hlinkClick r:id="rId6"/>
              </a:rPr>
              <a:t>IWM Signing Up Podcast</a:t>
            </a:r>
            <a:endParaRPr lang="en-GB" dirty="0"/>
          </a:p>
        </p:txBody>
      </p:sp>
      <p:pic>
        <p:nvPicPr>
          <p:cNvPr id="3074" name="Picture 2" descr="http://www.iwm.org.uk/sites/default/files/styles/photoswipe/public/fww/body-small/IWM%20PST%202734.jpg?itok=p1S0FUmI"/>
          <p:cNvPicPr>
            <a:picLocks noChangeAspect="1" noChangeArrowheads="1"/>
          </p:cNvPicPr>
          <p:nvPr/>
        </p:nvPicPr>
        <p:blipFill>
          <a:blip r:embed="rId7"/>
          <a:srcRect/>
          <a:stretch>
            <a:fillRect/>
          </a:stretch>
        </p:blipFill>
        <p:spPr bwMode="auto">
          <a:xfrm>
            <a:off x="6643702" y="2071678"/>
            <a:ext cx="2286016" cy="34290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3"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The Western Front</a:t>
            </a:r>
            <a:endParaRPr lang="en-GB" dirty="0"/>
          </a:p>
        </p:txBody>
      </p:sp>
      <p:sp>
        <p:nvSpPr>
          <p:cNvPr id="12" name="Rectangle 11"/>
          <p:cNvSpPr/>
          <p:nvPr/>
        </p:nvSpPr>
        <p:spPr>
          <a:xfrm>
            <a:off x="571472" y="1000108"/>
            <a:ext cx="7858180" cy="646331"/>
          </a:xfrm>
          <a:prstGeom prst="rect">
            <a:avLst/>
          </a:prstGeom>
        </p:spPr>
        <p:txBody>
          <a:bodyPr wrap="square">
            <a:spAutoFit/>
          </a:bodyPr>
          <a:lstStyle/>
          <a:p>
            <a:r>
              <a:rPr lang="en-GB" dirty="0" smtClean="0"/>
              <a:t>The Western Front was a line of entrenched fortifications that ran through France and Belgium. </a:t>
            </a:r>
            <a:endParaRPr lang="en-GB" dirty="0"/>
          </a:p>
        </p:txBody>
      </p:sp>
      <p:pic>
        <p:nvPicPr>
          <p:cNvPr id="10" name="Picture 9" descr="Race_to_the_Sea_1914.png"/>
          <p:cNvPicPr>
            <a:picLocks noChangeAspect="1"/>
          </p:cNvPicPr>
          <p:nvPr/>
        </p:nvPicPr>
        <p:blipFill>
          <a:blip r:embed="rId4"/>
          <a:stretch>
            <a:fillRect/>
          </a:stretch>
        </p:blipFill>
        <p:spPr>
          <a:xfrm>
            <a:off x="5357818" y="1500174"/>
            <a:ext cx="3357586" cy="4086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6r. Captain E. M. Maitland of the 2nd Battalion, Essex Regiment (12th Brigade, 4th Division) in a front trench at St. Marguerit.jpg"/>
          <p:cNvPicPr>
            <a:picLocks noChangeAspect="1"/>
          </p:cNvPicPr>
          <p:nvPr/>
        </p:nvPicPr>
        <p:blipFill>
          <a:blip r:embed="rId5"/>
          <a:stretch>
            <a:fillRect/>
          </a:stretch>
        </p:blipFill>
        <p:spPr>
          <a:xfrm>
            <a:off x="285720" y="2500306"/>
            <a:ext cx="4541020"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5929322" y="5643578"/>
            <a:ext cx="3071834" cy="307777"/>
          </a:xfrm>
          <a:prstGeom prst="rect">
            <a:avLst/>
          </a:prstGeom>
          <a:noFill/>
        </p:spPr>
        <p:txBody>
          <a:bodyPr wrap="square" rtlCol="0">
            <a:spAutoFit/>
          </a:bodyPr>
          <a:lstStyle/>
          <a:p>
            <a:r>
              <a:rPr lang="en-GB" sz="1400" i="1" dirty="0" smtClean="0"/>
              <a:t>Western Front Map 1914</a:t>
            </a:r>
            <a:endParaRPr lang="en-GB" sz="1400" i="1" dirty="0"/>
          </a:p>
        </p:txBody>
      </p:sp>
      <p:sp>
        <p:nvSpPr>
          <p:cNvPr id="17" name="TextBox 16"/>
          <p:cNvSpPr txBox="1"/>
          <p:nvPr/>
        </p:nvSpPr>
        <p:spPr>
          <a:xfrm>
            <a:off x="357158" y="1857364"/>
            <a:ext cx="3786214" cy="461665"/>
          </a:xfrm>
          <a:prstGeom prst="rect">
            <a:avLst/>
          </a:prstGeom>
          <a:noFill/>
        </p:spPr>
        <p:txBody>
          <a:bodyPr wrap="square" rtlCol="0">
            <a:spAutoFit/>
          </a:bodyPr>
          <a:lstStyle/>
          <a:p>
            <a:r>
              <a:rPr lang="en-GB" sz="1200" i="1" dirty="0" smtClean="0"/>
              <a:t>2nd Battalion the Essex Regiment in a front line trench at St Marguerite 17 September 1914.</a:t>
            </a:r>
            <a:endParaRPr lang="en-GB" sz="12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3"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December 1914</a:t>
            </a:r>
            <a:endParaRPr lang="en-GB" dirty="0"/>
          </a:p>
        </p:txBody>
      </p:sp>
      <p:sp>
        <p:nvSpPr>
          <p:cNvPr id="12" name="Rectangle 11"/>
          <p:cNvSpPr/>
          <p:nvPr/>
        </p:nvSpPr>
        <p:spPr>
          <a:xfrm>
            <a:off x="571472" y="1000108"/>
            <a:ext cx="7858180" cy="1200329"/>
          </a:xfrm>
          <a:prstGeom prst="rect">
            <a:avLst/>
          </a:prstGeom>
        </p:spPr>
        <p:txBody>
          <a:bodyPr wrap="square">
            <a:spAutoFit/>
          </a:bodyPr>
          <a:lstStyle/>
          <a:p>
            <a:r>
              <a:rPr lang="en-GB" dirty="0" smtClean="0"/>
              <a:t>By December 1914, trench warfare became the norm for life on the Western Front. It was cold, it was wet, it was dangerous. </a:t>
            </a:r>
            <a:br>
              <a:rPr lang="en-GB" dirty="0" smtClean="0"/>
            </a:br>
            <a:r>
              <a:rPr lang="en-GB" dirty="0" smtClean="0"/>
              <a:t/>
            </a:r>
            <a:br>
              <a:rPr lang="en-GB" dirty="0" smtClean="0"/>
            </a:br>
            <a:r>
              <a:rPr lang="en-GB" dirty="0" smtClean="0"/>
              <a:t>As this Times newspaper report from 23</a:t>
            </a:r>
            <a:r>
              <a:rPr lang="en-GB" baseline="30000" dirty="0" smtClean="0"/>
              <a:t>rd</a:t>
            </a:r>
            <a:r>
              <a:rPr lang="en-GB" dirty="0" smtClean="0"/>
              <a:t> December 1914 shows:</a:t>
            </a:r>
            <a:endParaRPr lang="en-GB" dirty="0"/>
          </a:p>
        </p:txBody>
      </p:sp>
      <p:pic>
        <p:nvPicPr>
          <p:cNvPr id="13" name="Picture 12" descr="Tippins.jpg"/>
          <p:cNvPicPr>
            <a:picLocks noChangeAspect="1"/>
          </p:cNvPicPr>
          <p:nvPr/>
        </p:nvPicPr>
        <p:blipFill>
          <a:blip r:embed="rId4"/>
          <a:stretch>
            <a:fillRect/>
          </a:stretch>
        </p:blipFill>
        <p:spPr>
          <a:xfrm>
            <a:off x="571472" y="2357430"/>
            <a:ext cx="5500726" cy="3282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Tippins2.jpg"/>
          <p:cNvPicPr>
            <a:picLocks noChangeAspect="1"/>
          </p:cNvPicPr>
          <p:nvPr/>
        </p:nvPicPr>
        <p:blipFill>
          <a:blip r:embed="rId5"/>
          <a:stretch>
            <a:fillRect/>
          </a:stretch>
        </p:blipFill>
        <p:spPr>
          <a:xfrm>
            <a:off x="6429388" y="2428868"/>
            <a:ext cx="2409825" cy="3048000"/>
          </a:xfrm>
          <a:prstGeom prst="rect">
            <a:avLst/>
          </a:prstGeom>
        </p:spPr>
      </p:pic>
      <p:sp>
        <p:nvSpPr>
          <p:cNvPr id="18" name="TextBox 17"/>
          <p:cNvSpPr txBox="1"/>
          <p:nvPr/>
        </p:nvSpPr>
        <p:spPr>
          <a:xfrm>
            <a:off x="6500826" y="5500702"/>
            <a:ext cx="2428892" cy="369332"/>
          </a:xfrm>
          <a:prstGeom prst="rect">
            <a:avLst/>
          </a:prstGeom>
          <a:noFill/>
        </p:spPr>
        <p:txBody>
          <a:bodyPr wrap="square" rtlCol="0">
            <a:spAutoFit/>
          </a:bodyPr>
          <a:lstStyle/>
          <a:p>
            <a:pPr algn="ctr"/>
            <a:r>
              <a:rPr lang="en-GB" dirty="0" smtClean="0">
                <a:solidFill>
                  <a:schemeClr val="bg1"/>
                </a:solidFill>
              </a:rPr>
              <a:t>Cpl John </a:t>
            </a:r>
            <a:r>
              <a:rPr lang="en-GB" dirty="0" err="1" smtClean="0">
                <a:solidFill>
                  <a:schemeClr val="bg1"/>
                </a:solidFill>
              </a:rPr>
              <a:t>Tippins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3"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1914</a:t>
            </a:r>
            <a:endParaRPr lang="en-GB" dirty="0"/>
          </a:p>
        </p:txBody>
      </p:sp>
      <p:sp>
        <p:nvSpPr>
          <p:cNvPr id="9" name="Rectangle 8"/>
          <p:cNvSpPr/>
          <p:nvPr/>
        </p:nvSpPr>
        <p:spPr>
          <a:xfrm>
            <a:off x="571472" y="1000108"/>
            <a:ext cx="7858180" cy="2031325"/>
          </a:xfrm>
          <a:prstGeom prst="rect">
            <a:avLst/>
          </a:prstGeom>
        </p:spPr>
        <p:txBody>
          <a:bodyPr wrap="square">
            <a:spAutoFit/>
          </a:bodyPr>
          <a:lstStyle/>
          <a:p>
            <a:r>
              <a:rPr lang="en-GB" dirty="0" smtClean="0"/>
              <a:t>So it came as surprise when on Christmas Day 1914, in many places no one was shooting at each other. </a:t>
            </a:r>
            <a:br>
              <a:rPr lang="en-GB" dirty="0" smtClean="0"/>
            </a:br>
            <a:r>
              <a:rPr lang="en-GB" dirty="0" smtClean="0"/>
              <a:t/>
            </a:r>
            <a:br>
              <a:rPr lang="en-GB" dirty="0" smtClean="0"/>
            </a:br>
            <a:r>
              <a:rPr lang="en-GB" dirty="0" smtClean="0"/>
              <a:t>This went on for many hours until, as the story goes both sides climbed out of their trenches and met in No-man’s Land.</a:t>
            </a:r>
            <a:br>
              <a:rPr lang="en-GB" dirty="0" smtClean="0"/>
            </a:br>
            <a:r>
              <a:rPr lang="en-GB" dirty="0" smtClean="0"/>
              <a:t/>
            </a:r>
            <a:br>
              <a:rPr lang="en-GB" dirty="0" smtClean="0"/>
            </a:br>
            <a:endParaRPr lang="en-GB" dirty="0"/>
          </a:p>
        </p:txBody>
      </p:sp>
      <p:pic>
        <p:nvPicPr>
          <p:cNvPr id="12" name="Picture 11" descr="Christmas_Truce_of_1914_Daily_Mirror_780.jpg"/>
          <p:cNvPicPr>
            <a:picLocks noChangeAspect="1"/>
          </p:cNvPicPr>
          <p:nvPr/>
        </p:nvPicPr>
        <p:blipFill>
          <a:blip r:embed="rId4"/>
          <a:srcRect b="4992"/>
          <a:stretch>
            <a:fillRect/>
          </a:stretch>
        </p:blipFill>
        <p:spPr>
          <a:xfrm>
            <a:off x="642911" y="2571745"/>
            <a:ext cx="5286411" cy="341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4"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142844" y="214290"/>
            <a:ext cx="7429552" cy="571504"/>
          </a:xfrm>
        </p:spPr>
        <p:txBody>
          <a:bodyPr>
            <a:normAutofit/>
          </a:bodyPr>
          <a:lstStyle/>
          <a:p>
            <a:pPr algn="l"/>
            <a:r>
              <a:rPr lang="en-GB" dirty="0" smtClean="0"/>
              <a:t>Christmas 1914</a:t>
            </a:r>
            <a:endParaRPr lang="en-GB" dirty="0"/>
          </a:p>
        </p:txBody>
      </p:sp>
      <p:sp>
        <p:nvSpPr>
          <p:cNvPr id="9" name="Rectangle 8"/>
          <p:cNvSpPr/>
          <p:nvPr/>
        </p:nvSpPr>
        <p:spPr>
          <a:xfrm>
            <a:off x="571472" y="1000108"/>
            <a:ext cx="8143932" cy="1200329"/>
          </a:xfrm>
          <a:prstGeom prst="rect">
            <a:avLst/>
          </a:prstGeom>
        </p:spPr>
        <p:txBody>
          <a:bodyPr wrap="square">
            <a:spAutoFit/>
          </a:bodyPr>
          <a:lstStyle/>
          <a:p>
            <a:r>
              <a:rPr lang="en-GB" dirty="0" smtClean="0"/>
              <a:t>Most of the stories written about the Christmas Truce by from people who weren’t actually there – but one person who was an eyewitness to the Christmas Truce was Private Henry Williamson, who was in a British trench on the Western Front.</a:t>
            </a:r>
            <a:r>
              <a:rPr lang="en-GB" dirty="0" smtClean="0">
                <a:hlinkClick r:id="rId5"/>
              </a:rPr>
              <a:t> Henry Williamson Interview Link</a:t>
            </a:r>
            <a:endParaRPr lang="en-GB" dirty="0"/>
          </a:p>
        </p:txBody>
      </p:sp>
      <p:pic>
        <p:nvPicPr>
          <p:cNvPr id="7" name="WW1 Henry Williamson 1914 Christmas Truce.mp4">
            <a:hlinkClick r:id="" action="ppaction://media"/>
          </p:cNvPr>
          <p:cNvPicPr>
            <a:picLocks noRot="1" noChangeAspect="1"/>
          </p:cNvPicPr>
          <p:nvPr>
            <a:videoFile r:link="rId1"/>
          </p:nvPr>
        </p:nvPicPr>
        <p:blipFill>
          <a:blip r:embed="rId6"/>
          <a:stretch>
            <a:fillRect/>
          </a:stretch>
        </p:blipFill>
        <p:spPr>
          <a:xfrm>
            <a:off x="1785918" y="2428868"/>
            <a:ext cx="5143536" cy="350046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275</TotalTime>
  <Words>359</Words>
  <Application>Microsoft Office PowerPoint</Application>
  <PresentationFormat>On-screen Show (4:3)</PresentationFormat>
  <Paragraphs>46</Paragraphs>
  <Slides>12</Slides>
  <Notes>6</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The Christmas Truce</vt:lpstr>
      <vt:lpstr>Slide 2</vt:lpstr>
      <vt:lpstr>Slide 3</vt:lpstr>
      <vt:lpstr>Slide 4</vt:lpstr>
      <vt:lpstr>Slide 5</vt:lpstr>
      <vt:lpstr>Slide 6</vt:lpstr>
      <vt:lpstr>Slide 7</vt:lpstr>
      <vt:lpstr>Slide 8</vt:lpstr>
      <vt:lpstr>Slide 9</vt:lpstr>
      <vt:lpstr>Slide 10</vt:lpstr>
      <vt:lpstr>Slide 11</vt:lpstr>
      <vt:lpstr>Great War Christmas Truce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War Christmas Cards</dc:title>
  <dc:creator>Alastair Deacon</dc:creator>
  <cp:lastModifiedBy>Alastair Deacon</cp:lastModifiedBy>
  <cp:revision>36</cp:revision>
  <dcterms:created xsi:type="dcterms:W3CDTF">2017-12-05T09:06:58Z</dcterms:created>
  <dcterms:modified xsi:type="dcterms:W3CDTF">2017-12-19T13:45:25Z</dcterms:modified>
</cp:coreProperties>
</file>