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6" r:id="rId4"/>
    <p:sldId id="287" r:id="rId5"/>
    <p:sldId id="283" r:id="rId6"/>
    <p:sldId id="274" r:id="rId7"/>
    <p:sldId id="273" r:id="rId8"/>
    <p:sldId id="275" r:id="rId9"/>
    <p:sldId id="276" r:id="rId10"/>
    <p:sldId id="277" r:id="rId11"/>
    <p:sldId id="279" r:id="rId12"/>
    <p:sldId id="281" r:id="rId13"/>
    <p:sldId id="280" r:id="rId14"/>
    <p:sldId id="282"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stair Deacon" userId="eba63ff0be478edc" providerId="LiveId" clId="{E08576CF-515B-41AB-B9D9-E9026D982C33}"/>
    <pc:docChg chg="modSld">
      <pc:chgData name="Alastair Deacon" userId="eba63ff0be478edc" providerId="LiveId" clId="{E08576CF-515B-41AB-B9D9-E9026D982C33}" dt="2018-02-23T11:14:44.656" v="44" actId="1076"/>
      <pc:docMkLst>
        <pc:docMk/>
      </pc:docMkLst>
      <pc:sldChg chg="addSp modSp">
        <pc:chgData name="Alastair Deacon" userId="eba63ff0be478edc" providerId="LiveId" clId="{E08576CF-515B-41AB-B9D9-E9026D982C33}" dt="2018-02-23T11:14:44.656" v="44" actId="1076"/>
        <pc:sldMkLst>
          <pc:docMk/>
          <pc:sldMk cId="0" sldId="256"/>
        </pc:sldMkLst>
        <pc:spChg chg="mod">
          <ac:chgData name="Alastair Deacon" userId="eba63ff0be478edc" providerId="LiveId" clId="{E08576CF-515B-41AB-B9D9-E9026D982C33}" dt="2018-02-23T11:14:18.334" v="41" actId="1076"/>
          <ac:spMkLst>
            <pc:docMk/>
            <pc:sldMk cId="0" sldId="256"/>
            <ac:spMk id="2" creationId="{00000000-0000-0000-0000-000000000000}"/>
          </ac:spMkLst>
        </pc:spChg>
        <pc:spChg chg="mod">
          <ac:chgData name="Alastair Deacon" userId="eba63ff0be478edc" providerId="LiveId" clId="{E08576CF-515B-41AB-B9D9-E9026D982C33}" dt="2018-02-23T10:23:44.567" v="38"/>
          <ac:spMkLst>
            <pc:docMk/>
            <pc:sldMk cId="0" sldId="256"/>
            <ac:spMk id="3" creationId="{00000000-0000-0000-0000-000000000000}"/>
          </ac:spMkLst>
        </pc:spChg>
        <pc:picChg chg="add mod">
          <ac:chgData name="Alastair Deacon" userId="eba63ff0be478edc" providerId="LiveId" clId="{E08576CF-515B-41AB-B9D9-E9026D982C33}" dt="2018-02-23T11:14:44.656" v="44" actId="1076"/>
          <ac:picMkLst>
            <pc:docMk/>
            <pc:sldMk cId="0" sldId="256"/>
            <ac:picMk id="5" creationId="{6C2E4096-01FB-45C3-A775-21BFE76CC4BE}"/>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2BCBCC-F80E-447D-BB16-BEADB300CE7E}" type="datetimeFigureOut">
              <a:rPr lang="en-US" smtClean="0"/>
              <a:pPr/>
              <a:t>2/23/2018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2E8197E-7019-4A53-866C-5FE540D3632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2BCBCC-F80E-447D-BB16-BEADB300CE7E}" type="datetimeFigureOut">
              <a:rPr lang="en-US" smtClean="0"/>
              <a:pPr/>
              <a:t>2/23/2018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8197E-7019-4A53-866C-5FE540D3632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2BCBCC-F80E-447D-BB16-BEADB300CE7E}" type="datetimeFigureOut">
              <a:rPr lang="en-US" smtClean="0"/>
              <a:pPr/>
              <a:t>2/23/2018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8197E-7019-4A53-866C-5FE540D3632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2BCBCC-F80E-447D-BB16-BEADB300CE7E}" type="datetimeFigureOut">
              <a:rPr lang="en-US" smtClean="0"/>
              <a:pPr/>
              <a:t>2/23/2018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8197E-7019-4A53-866C-5FE540D36326}" type="slidenum">
              <a:rPr lang="en-GB" smtClean="0"/>
              <a:pPr/>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B2BCBCC-F80E-447D-BB16-BEADB300CE7E}" type="datetimeFigureOut">
              <a:rPr lang="en-US" smtClean="0"/>
              <a:pPr/>
              <a:t>2/23/2018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8197E-7019-4A53-866C-5FE540D36326}"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2BCBCC-F80E-447D-BB16-BEADB300CE7E}" type="datetimeFigureOut">
              <a:rPr lang="en-US" smtClean="0"/>
              <a:pPr/>
              <a:t>2/23/2018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8197E-7019-4A53-866C-5FE540D36326}" type="slidenum">
              <a:rPr lang="en-GB" smtClean="0"/>
              <a:pPr/>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B2BCBCC-F80E-447D-BB16-BEADB300CE7E}" type="datetimeFigureOut">
              <a:rPr lang="en-US" smtClean="0"/>
              <a:pPr/>
              <a:t>2/23/2018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E8197E-7019-4A53-866C-5FE540D3632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BCBCC-F80E-447D-BB16-BEADB300CE7E}" type="datetimeFigureOut">
              <a:rPr lang="en-US" smtClean="0"/>
              <a:pPr/>
              <a:t>2/23/2018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E8197E-7019-4A53-866C-5FE540D36326}" type="slidenum">
              <a:rPr lang="en-GB" smtClean="0"/>
              <a:pPr/>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BCBCC-F80E-447D-BB16-BEADB300CE7E}" type="datetimeFigureOut">
              <a:rPr lang="en-US" smtClean="0"/>
              <a:pPr/>
              <a:t>2/23/2018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E8197E-7019-4A53-866C-5FE540D3632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B2BCBCC-F80E-447D-BB16-BEADB300CE7E}" type="datetimeFigureOut">
              <a:rPr lang="en-US" smtClean="0"/>
              <a:pPr/>
              <a:t>2/23/2018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8197E-7019-4A53-866C-5FE540D3632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2BCBCC-F80E-447D-BB16-BEADB300CE7E}" type="datetimeFigureOut">
              <a:rPr lang="en-US" smtClean="0"/>
              <a:pPr/>
              <a:t>2/23/2018</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2E8197E-7019-4A53-866C-5FE540D36326}"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2BCBCC-F80E-447D-BB16-BEADB300CE7E}" type="datetimeFigureOut">
              <a:rPr lang="en-US" smtClean="0"/>
              <a:pPr/>
              <a:t>2/23/2018</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2E8197E-7019-4A53-866C-5FE540D3632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ssfr.org.uk/learningmaterials"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753" y="1602524"/>
            <a:ext cx="8748464" cy="1496376"/>
          </a:xfrm>
        </p:spPr>
        <p:txBody>
          <a:bodyPr>
            <a:noAutofit/>
          </a:bodyPr>
          <a:lstStyle/>
          <a:p>
            <a:pPr algn="l"/>
            <a:r>
              <a:rPr lang="en-GB" dirty="0">
                <a:latin typeface="Calibri" panose="020F0502020204030204" pitchFamily="34" charset="0"/>
                <a:cs typeface="Calibri" panose="020F0502020204030204" pitchFamily="34" charset="0"/>
              </a:rPr>
              <a:t>An introduction to </a:t>
            </a:r>
            <a:r>
              <a:rPr lang="en-GB"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Remembrance</a:t>
            </a:r>
          </a:p>
        </p:txBody>
      </p:sp>
      <p:sp>
        <p:nvSpPr>
          <p:cNvPr id="3" name="Subtitle 2"/>
          <p:cNvSpPr>
            <a:spLocks noGrp="1"/>
          </p:cNvSpPr>
          <p:nvPr>
            <p:ph type="subTitle" idx="1"/>
          </p:nvPr>
        </p:nvSpPr>
        <p:spPr/>
        <p:txBody>
          <a:bodyPr>
            <a:normAutofit/>
          </a:bodyPr>
          <a:lstStyle/>
          <a:p>
            <a:r>
              <a:rPr lang="en-GB" sz="2800" dirty="0">
                <a:latin typeface="Calibri" panose="020F0502020204030204" pitchFamily="34" charset="0"/>
                <a:cs typeface="Calibri" panose="020F0502020204030204" pitchFamily="34" charset="0"/>
              </a:rPr>
              <a:t>Southend Schools Festival of Remembrance </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Learning Materials</a:t>
            </a:r>
          </a:p>
        </p:txBody>
      </p:sp>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pic>
        <p:nvPicPr>
          <p:cNvPr id="5" name="Picture 4">
            <a:extLst>
              <a:ext uri="{FF2B5EF4-FFF2-40B4-BE49-F238E27FC236}">
                <a16:creationId xmlns:a16="http://schemas.microsoft.com/office/drawing/2014/main" id="{6C2E4096-01FB-45C3-A775-21BFE76CC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222" y="-9996"/>
            <a:ext cx="2492896" cy="24928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251520" y="260648"/>
            <a:ext cx="6445380" cy="571504"/>
          </a:xfrm>
        </p:spPr>
        <p:txBody>
          <a:bodyPr>
            <a:normAutofit/>
          </a:bodyPr>
          <a:lstStyle/>
          <a:p>
            <a:pPr algn="l"/>
            <a:r>
              <a:rPr lang="en-GB" sz="2800" dirty="0">
                <a:latin typeface="Calibri" panose="020F0502020204030204" pitchFamily="34" charset="0"/>
                <a:cs typeface="Calibri" panose="020F0502020204030204" pitchFamily="34" charset="0"/>
              </a:rPr>
              <a:t>SSFR: An introduction to Remembrance </a:t>
            </a:r>
          </a:p>
        </p:txBody>
      </p:sp>
      <p:sp>
        <p:nvSpPr>
          <p:cNvPr id="2" name="TextBox 1">
            <a:extLst>
              <a:ext uri="{FF2B5EF4-FFF2-40B4-BE49-F238E27FC236}">
                <a16:creationId xmlns:a16="http://schemas.microsoft.com/office/drawing/2014/main" id="{A62E91D7-AF09-4B53-B57B-F6B60D56ED0B}"/>
              </a:ext>
            </a:extLst>
          </p:cNvPr>
          <p:cNvSpPr txBox="1"/>
          <p:nvPr/>
        </p:nvSpPr>
        <p:spPr>
          <a:xfrm>
            <a:off x="494173" y="4365104"/>
            <a:ext cx="4077827" cy="646331"/>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In Flanders Fields</a:t>
            </a:r>
            <a:br>
              <a:rPr lang="en-GB" b="1" dirty="0">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 by Lt. Col. John McCrea</a:t>
            </a:r>
          </a:p>
        </p:txBody>
      </p:sp>
      <p:pic>
        <p:nvPicPr>
          <p:cNvPr id="9" name="Picture 8">
            <a:extLst>
              <a:ext uri="{FF2B5EF4-FFF2-40B4-BE49-F238E27FC236}">
                <a16:creationId xmlns:a16="http://schemas.microsoft.com/office/drawing/2014/main" id="{2D74C5B2-36A4-4287-BA27-C8677750A3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556792"/>
            <a:ext cx="2758871" cy="2560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00F2BD54-1E20-4695-A609-4690482C9C33}"/>
              </a:ext>
            </a:extLst>
          </p:cNvPr>
          <p:cNvSpPr txBox="1"/>
          <p:nvPr/>
        </p:nvSpPr>
        <p:spPr>
          <a:xfrm>
            <a:off x="4035950" y="908720"/>
            <a:ext cx="3786744" cy="4555093"/>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In Flanders' fields the poppies blow</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Between the crosses, row on row,</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That mark our place: and in the sky</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The larks, still bravely singing, fly</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Scarce heard amid the guns below.</a:t>
            </a:r>
            <a:br>
              <a:rPr lang="en-GB" sz="1600" dirty="0">
                <a:latin typeface="Calibri" panose="020F0502020204030204" pitchFamily="34" charset="0"/>
                <a:cs typeface="Calibri" panose="020F0502020204030204" pitchFamily="34" charset="0"/>
              </a:rPr>
            </a:br>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We are the dead. Short days ago</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We lived, felt dawn, saw sunset glow,</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Loved and were loved, and now we lie</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In Flanders' fields.</a:t>
            </a:r>
            <a:br>
              <a:rPr lang="en-GB" sz="1600" dirty="0">
                <a:latin typeface="Calibri" panose="020F0502020204030204" pitchFamily="34" charset="0"/>
                <a:cs typeface="Calibri" panose="020F0502020204030204" pitchFamily="34" charset="0"/>
              </a:rPr>
            </a:br>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Take up our quarrel with the foe;</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To you from failing hands we throw</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The torch; be yours to hold it high,</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If ye break faith with us who die</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We shall not sleep, though poppies grow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In Flanders' Fields.</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28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251520" y="260648"/>
            <a:ext cx="6445380" cy="571504"/>
          </a:xfrm>
        </p:spPr>
        <p:txBody>
          <a:bodyPr>
            <a:normAutofit/>
          </a:bodyPr>
          <a:lstStyle/>
          <a:p>
            <a:pPr algn="l"/>
            <a:r>
              <a:rPr lang="en-GB" sz="2800" dirty="0">
                <a:latin typeface="Calibri" panose="020F0502020204030204" pitchFamily="34" charset="0"/>
                <a:cs typeface="Calibri" panose="020F0502020204030204" pitchFamily="34" charset="0"/>
              </a:rPr>
              <a:t>SSFR: An introduction to Remembrance </a:t>
            </a:r>
          </a:p>
        </p:txBody>
      </p:sp>
      <p:pic>
        <p:nvPicPr>
          <p:cNvPr id="4" name="Picture 3">
            <a:extLst>
              <a:ext uri="{FF2B5EF4-FFF2-40B4-BE49-F238E27FC236}">
                <a16:creationId xmlns:a16="http://schemas.microsoft.com/office/drawing/2014/main" id="{77D8E57E-6980-4F49-951E-6BD064C52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81966"/>
            <a:ext cx="3323072" cy="1016896"/>
          </a:xfrm>
          <a:prstGeom prst="rect">
            <a:avLst/>
          </a:prstGeom>
        </p:spPr>
      </p:pic>
      <p:sp>
        <p:nvSpPr>
          <p:cNvPr id="3" name="Rectangle 2">
            <a:extLst>
              <a:ext uri="{FF2B5EF4-FFF2-40B4-BE49-F238E27FC236}">
                <a16:creationId xmlns:a16="http://schemas.microsoft.com/office/drawing/2014/main" id="{9D6E7A1A-16EC-46DE-889F-45976085070D}"/>
              </a:ext>
            </a:extLst>
          </p:cNvPr>
          <p:cNvSpPr/>
          <p:nvPr/>
        </p:nvSpPr>
        <p:spPr>
          <a:xfrm>
            <a:off x="215516" y="1592478"/>
            <a:ext cx="8712968" cy="5157822"/>
          </a:xfrm>
          <a:prstGeom prst="rect">
            <a:avLst/>
          </a:prstGeom>
        </p:spPr>
        <p:txBody>
          <a:bodyPr wrap="square">
            <a:spAutoFit/>
          </a:bodyPr>
          <a:lstStyle/>
          <a:p>
            <a:pPr>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The British Legion was formed on 15 May 1921, t</a:t>
            </a: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he main purpose of the Legion was to care for those who had suffered as a result of service in the Armed Forces during the war, whether through their own service or through that of a husband, father or son. </a:t>
            </a:r>
            <a:b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en-GB" sz="1600" dirty="0">
                <a:latin typeface="Calibri" panose="020F0502020204030204" pitchFamily="34" charset="0"/>
                <a:ea typeface="Times New Roman" panose="02020603050405020304" pitchFamily="18" charset="0"/>
                <a:cs typeface="Calibri" panose="020F0502020204030204" pitchFamily="34" charset="0"/>
              </a:rPr>
            </a:br>
            <a:r>
              <a:rPr lang="en-GB" sz="1600" dirty="0">
                <a:latin typeface="Calibri" panose="020F0502020204030204" pitchFamily="34" charset="0"/>
                <a:ea typeface="Times New Roman" panose="02020603050405020304" pitchFamily="18" charset="0"/>
                <a:cs typeface="Calibri" panose="020F0502020204030204" pitchFamily="34" charset="0"/>
              </a:rPr>
              <a:t>Over six million men had served in the war - 725,000 never returned. Of those who came back, 1.75 million had suffered some kind of disability and half of these were permanently disabled. </a:t>
            </a:r>
            <a:br>
              <a:rPr lang="en-GB" sz="1600" dirty="0">
                <a:latin typeface="Calibri" panose="020F0502020204030204" pitchFamily="34" charset="0"/>
                <a:ea typeface="Times New Roman" panose="02020603050405020304" pitchFamily="18" charset="0"/>
                <a:cs typeface="Calibri" panose="020F0502020204030204" pitchFamily="34" charset="0"/>
              </a:rPr>
            </a:br>
            <a:br>
              <a:rPr lang="en-GB" sz="1600" dirty="0">
                <a:latin typeface="Calibri" panose="020F0502020204030204" pitchFamily="34" charset="0"/>
                <a:ea typeface="Times New Roman" panose="02020603050405020304" pitchFamily="18" charset="0"/>
                <a:cs typeface="Calibri" panose="020F0502020204030204" pitchFamily="34" charset="0"/>
              </a:rPr>
            </a:b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When the Legion's leaders looked around them, they saw the gigantic task of looking after those who had suffered in the recent war and also the need to prevent further sacrifice by reminding the nation of the human cost of war and to work actively for peace.</a:t>
            </a:r>
            <a:b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a:spcAft>
                <a:spcPts val="1125"/>
              </a:spcAft>
            </a:pP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By the time of the Legion's formation in 1921, the tradition of an annual Two Minute Silence in memory of the dead had been established. The first ever Poppy Appeal was held that year, with the first Poppy Day on 11 November 1921.</a:t>
            </a: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a:spcAft>
                <a:spcPts val="1125"/>
              </a:spcAft>
            </a:pPr>
            <a:r>
              <a:rPr lang="en-GB"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British Legion were granted ‘Royal’ status in 1917 and extended their membership to serving members of Her Majesty's Armed Forces, as well as ex-Service personnel, in 1981. </a:t>
            </a:r>
            <a:br>
              <a:rPr lang="en-GB"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GB"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t>Now, anyone can become a member of The Royal British Legion.</a:t>
            </a:r>
            <a:br>
              <a:rPr lang="en-GB"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br>
              <a:rPr lang="en-GB"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GB"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t>From the history of the Royal British Legion</a:t>
            </a:r>
            <a:br>
              <a:rPr lang="en-GB"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GB"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t>www.britishlegion.org.uk</a:t>
            </a:r>
            <a:endParaRPr lang="en-GB"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76777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251520" y="260648"/>
            <a:ext cx="6445380" cy="571504"/>
          </a:xfrm>
        </p:spPr>
        <p:txBody>
          <a:bodyPr>
            <a:normAutofit/>
          </a:bodyPr>
          <a:lstStyle/>
          <a:p>
            <a:pPr algn="l"/>
            <a:r>
              <a:rPr lang="en-GB" sz="2800" dirty="0">
                <a:latin typeface="Calibri" panose="020F0502020204030204" pitchFamily="34" charset="0"/>
                <a:cs typeface="Calibri" panose="020F0502020204030204" pitchFamily="34" charset="0"/>
              </a:rPr>
              <a:t>SSFR: An introduction to Remembrance </a:t>
            </a:r>
          </a:p>
        </p:txBody>
      </p:sp>
      <p:pic>
        <p:nvPicPr>
          <p:cNvPr id="4" name="Picture 3">
            <a:extLst>
              <a:ext uri="{FF2B5EF4-FFF2-40B4-BE49-F238E27FC236}">
                <a16:creationId xmlns:a16="http://schemas.microsoft.com/office/drawing/2014/main" id="{77D8E57E-6980-4F49-951E-6BD064C52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81966"/>
            <a:ext cx="3323072" cy="1016896"/>
          </a:xfrm>
          <a:prstGeom prst="rect">
            <a:avLst/>
          </a:prstGeom>
        </p:spPr>
      </p:pic>
      <p:sp>
        <p:nvSpPr>
          <p:cNvPr id="3" name="Rectangle 2">
            <a:extLst>
              <a:ext uri="{FF2B5EF4-FFF2-40B4-BE49-F238E27FC236}">
                <a16:creationId xmlns:a16="http://schemas.microsoft.com/office/drawing/2014/main" id="{9D6E7A1A-16EC-46DE-889F-45976085070D}"/>
              </a:ext>
            </a:extLst>
          </p:cNvPr>
          <p:cNvSpPr/>
          <p:nvPr/>
        </p:nvSpPr>
        <p:spPr>
          <a:xfrm>
            <a:off x="215516" y="1592478"/>
            <a:ext cx="8712968" cy="830997"/>
          </a:xfrm>
          <a:prstGeom prst="rect">
            <a:avLst/>
          </a:prstGeom>
        </p:spPr>
        <p:txBody>
          <a:bodyPr wrap="square">
            <a:spAutoFit/>
          </a:bodyPr>
          <a:lstStyle/>
          <a:p>
            <a:pPr>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The Royal British Legion is the ‘custodian’ of Remembrance in the U.K and it’s members from local branches across the country raise money and hold events to help ex-servicemen and women and to act as a voice for the families of service personnel from across the world.</a:t>
            </a:r>
            <a:endParaRPr lang="en-GB"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descr="A large crowd of people in a garden&#10;&#10;Description generated with very high confidence">
            <a:extLst>
              <a:ext uri="{FF2B5EF4-FFF2-40B4-BE49-F238E27FC236}">
                <a16:creationId xmlns:a16="http://schemas.microsoft.com/office/drawing/2014/main" id="{A16B8704-2651-433B-9370-2D017B461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551918"/>
            <a:ext cx="5234567" cy="37652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5ED4721D-C9AD-47D2-992B-2FFD3A0578BD}"/>
              </a:ext>
            </a:extLst>
          </p:cNvPr>
          <p:cNvSpPr txBox="1"/>
          <p:nvPr/>
        </p:nvSpPr>
        <p:spPr>
          <a:xfrm>
            <a:off x="5836576" y="3558750"/>
            <a:ext cx="3204356" cy="1323439"/>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Thousands of community members from across the borough attending the annual Remembrance Sunday commemoration at Southend Cenotaph.</a:t>
            </a:r>
          </a:p>
        </p:txBody>
      </p:sp>
    </p:spTree>
    <p:extLst>
      <p:ext uri="{BB962C8B-B14F-4D97-AF65-F5344CB8AC3E}">
        <p14:creationId xmlns:p14="http://schemas.microsoft.com/office/powerpoint/2010/main" val="203733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251520" y="260648"/>
            <a:ext cx="6445380" cy="571504"/>
          </a:xfrm>
        </p:spPr>
        <p:txBody>
          <a:bodyPr>
            <a:normAutofit/>
          </a:bodyPr>
          <a:lstStyle/>
          <a:p>
            <a:pPr algn="l"/>
            <a:r>
              <a:rPr lang="en-GB" sz="2800" dirty="0">
                <a:latin typeface="Calibri" panose="020F0502020204030204" pitchFamily="34" charset="0"/>
                <a:cs typeface="Calibri" panose="020F0502020204030204" pitchFamily="34" charset="0"/>
              </a:rPr>
              <a:t>SSFR: An introduction to Remembrance </a:t>
            </a:r>
          </a:p>
        </p:txBody>
      </p:sp>
      <p:pic>
        <p:nvPicPr>
          <p:cNvPr id="4" name="Picture 3">
            <a:extLst>
              <a:ext uri="{FF2B5EF4-FFF2-40B4-BE49-F238E27FC236}">
                <a16:creationId xmlns:a16="http://schemas.microsoft.com/office/drawing/2014/main" id="{77D8E57E-6980-4F49-951E-6BD064C52F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195" y="681966"/>
            <a:ext cx="2711722" cy="1016896"/>
          </a:xfrm>
          <a:prstGeom prst="rect">
            <a:avLst/>
          </a:prstGeom>
        </p:spPr>
      </p:pic>
      <p:sp>
        <p:nvSpPr>
          <p:cNvPr id="2" name="Rectangle 1">
            <a:extLst>
              <a:ext uri="{FF2B5EF4-FFF2-40B4-BE49-F238E27FC236}">
                <a16:creationId xmlns:a16="http://schemas.microsoft.com/office/drawing/2014/main" id="{1CF40639-8FAA-4ED7-9F9C-25C9A81710C1}"/>
              </a:ext>
            </a:extLst>
          </p:cNvPr>
          <p:cNvSpPr/>
          <p:nvPr/>
        </p:nvSpPr>
        <p:spPr>
          <a:xfrm>
            <a:off x="233876" y="1693211"/>
            <a:ext cx="8658603" cy="3539430"/>
          </a:xfrm>
          <a:prstGeom prst="rect">
            <a:avLst/>
          </a:prstGeom>
        </p:spPr>
        <p:txBody>
          <a:bodyPr wrap="square">
            <a:spAutoFit/>
          </a:bodyPr>
          <a:lstStyle/>
          <a:p>
            <a:r>
              <a:rPr lang="en-GB" sz="1600" dirty="0">
                <a:solidFill>
                  <a:srgbClr val="333333"/>
                </a:solidFill>
                <a:latin typeface="Calibri" panose="020F0502020204030204" pitchFamily="34" charset="0"/>
                <a:cs typeface="Calibri" panose="020F0502020204030204" pitchFamily="34" charset="0"/>
              </a:rPr>
              <a:t>Before the First World War it was the fate of the ‘ordinary’ soldier to be forgotten. Even when the Great War started, there was no system or organisation in place to mark or care for the graves of servicemen and women. </a:t>
            </a:r>
            <a:br>
              <a:rPr lang="en-GB" sz="1600" dirty="0">
                <a:solidFill>
                  <a:srgbClr val="333333"/>
                </a:solidFill>
                <a:latin typeface="Calibri" panose="020F0502020204030204" pitchFamily="34" charset="0"/>
                <a:cs typeface="Calibri" panose="020F0502020204030204" pitchFamily="34" charset="0"/>
              </a:rPr>
            </a:br>
            <a:br>
              <a:rPr lang="en-GB" sz="1600" dirty="0">
                <a:solidFill>
                  <a:srgbClr val="333333"/>
                </a:solidFill>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Fabian Ware the editor of the Morning Post and at 45 years old was to old to enlist in 1914. So he volunteered to command a mobile unit of the British Red Cross, ferrying wounded men back from the frontline to dressing stations and hospitals.</a:t>
            </a: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Each day his unit would drive past makeshift graves and improvised cemeteries, and Ware wanted to find a way to ensure the final resting places of the dead would not be lost forever. His unit began recording the locations of graves and the identity of those buried there.</a:t>
            </a: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By 1915 it was given official recognition by the War Office and was incorporated into the British Army as the Graves Registration Commission.</a:t>
            </a:r>
            <a:endParaRPr lang="en-GB" sz="1600" i="0" dirty="0">
              <a:solidFill>
                <a:srgbClr val="333333"/>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4646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251520" y="260648"/>
            <a:ext cx="6445380" cy="571504"/>
          </a:xfrm>
        </p:spPr>
        <p:txBody>
          <a:bodyPr>
            <a:normAutofit/>
          </a:bodyPr>
          <a:lstStyle/>
          <a:p>
            <a:pPr algn="l"/>
            <a:r>
              <a:rPr lang="en-GB" sz="2800" dirty="0">
                <a:latin typeface="Calibri" panose="020F0502020204030204" pitchFamily="34" charset="0"/>
                <a:cs typeface="Calibri" panose="020F0502020204030204" pitchFamily="34" charset="0"/>
              </a:rPr>
              <a:t>SSFR: An introduction to Remembrance </a:t>
            </a:r>
          </a:p>
        </p:txBody>
      </p:sp>
      <p:pic>
        <p:nvPicPr>
          <p:cNvPr id="4" name="Picture 3">
            <a:extLst>
              <a:ext uri="{FF2B5EF4-FFF2-40B4-BE49-F238E27FC236}">
                <a16:creationId xmlns:a16="http://schemas.microsoft.com/office/drawing/2014/main" id="{77D8E57E-6980-4F49-951E-6BD064C52F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195" y="681966"/>
            <a:ext cx="2711722" cy="1016896"/>
          </a:xfrm>
          <a:prstGeom prst="rect">
            <a:avLst/>
          </a:prstGeom>
        </p:spPr>
      </p:pic>
      <p:sp>
        <p:nvSpPr>
          <p:cNvPr id="2" name="Rectangle 1">
            <a:extLst>
              <a:ext uri="{FF2B5EF4-FFF2-40B4-BE49-F238E27FC236}">
                <a16:creationId xmlns:a16="http://schemas.microsoft.com/office/drawing/2014/main" id="{1CF40639-8FAA-4ED7-9F9C-25C9A81710C1}"/>
              </a:ext>
            </a:extLst>
          </p:cNvPr>
          <p:cNvSpPr/>
          <p:nvPr/>
        </p:nvSpPr>
        <p:spPr>
          <a:xfrm>
            <a:off x="233876" y="1693211"/>
            <a:ext cx="8658603" cy="1077218"/>
          </a:xfrm>
          <a:prstGeom prst="rect">
            <a:avLst/>
          </a:prstGeom>
        </p:spPr>
        <p:txBody>
          <a:bodyPr wrap="square">
            <a:spAutoFit/>
          </a:bodyPr>
          <a:lstStyle/>
          <a:p>
            <a:r>
              <a:rPr lang="en-GB" sz="1600" dirty="0">
                <a:latin typeface="Calibri" panose="020F0502020204030204" pitchFamily="34" charset="0"/>
                <a:cs typeface="Calibri" panose="020F0502020204030204" pitchFamily="34" charset="0"/>
              </a:rPr>
              <a:t>The Commonwealth War Graves Commission honours the 1.7 million men and women of the Commonwealth forces who died in the First and Second World Wars, and ensures they will never be forgotten.  Their work includes maintaining cemeteries and memorials at 23,000 locations in more than 150 countries and territories around the world.</a:t>
            </a:r>
            <a:endParaRPr lang="en-GB" sz="1600" i="0" dirty="0">
              <a:solidFill>
                <a:srgbClr val="333333"/>
              </a:solidFill>
              <a:effectLst/>
              <a:latin typeface="Calibri" panose="020F0502020204030204" pitchFamily="34" charset="0"/>
              <a:cs typeface="Calibri" panose="020F0502020204030204" pitchFamily="34" charset="0"/>
            </a:endParaRPr>
          </a:p>
        </p:txBody>
      </p:sp>
      <p:pic>
        <p:nvPicPr>
          <p:cNvPr id="5" name="Picture 4" descr="A gravestone in front of a building&#10;&#10;Description generated with very high confidence">
            <a:extLst>
              <a:ext uri="{FF2B5EF4-FFF2-40B4-BE49-F238E27FC236}">
                <a16:creationId xmlns:a16="http://schemas.microsoft.com/office/drawing/2014/main" id="{409E9DFD-C3B8-4EB0-9B6D-F8C2ED0AC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2969716"/>
            <a:ext cx="2381250" cy="317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CFC0BCE7-9D52-4731-A66A-C3C8F5A4B60F}"/>
              </a:ext>
            </a:extLst>
          </p:cNvPr>
          <p:cNvSpPr txBox="1"/>
          <p:nvPr/>
        </p:nvSpPr>
        <p:spPr>
          <a:xfrm>
            <a:off x="3131840" y="2656411"/>
            <a:ext cx="5909092" cy="2862322"/>
          </a:xfrm>
          <a:prstGeom prst="rect">
            <a:avLst/>
          </a:prstGeom>
          <a:noFill/>
        </p:spPr>
        <p:txBody>
          <a:bodyPr wrap="square" rtlCol="0">
            <a:spAutoFit/>
          </a:bodyPr>
          <a:lstStyle/>
          <a:p>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The CWGC's principles are:</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Each of the dead should be commemorated by name on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the headstone or memorial</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Headstones and memorials should be permanent</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Headstones should be uniform</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There should be no distinction made on account of military rank, race or creed</a:t>
            </a:r>
          </a:p>
          <a:p>
            <a:endParaRPr lang="en-GB" dirty="0"/>
          </a:p>
        </p:txBody>
      </p:sp>
      <p:sp>
        <p:nvSpPr>
          <p:cNvPr id="9" name="TextBox 8">
            <a:extLst>
              <a:ext uri="{FF2B5EF4-FFF2-40B4-BE49-F238E27FC236}">
                <a16:creationId xmlns:a16="http://schemas.microsoft.com/office/drawing/2014/main" id="{FD0A5165-1D74-4967-A938-7D3EC88A3331}"/>
              </a:ext>
            </a:extLst>
          </p:cNvPr>
          <p:cNvSpPr txBox="1"/>
          <p:nvPr/>
        </p:nvSpPr>
        <p:spPr>
          <a:xfrm>
            <a:off x="130986" y="6259709"/>
            <a:ext cx="2910349" cy="523220"/>
          </a:xfrm>
          <a:prstGeom prst="rect">
            <a:avLst/>
          </a:prstGeom>
          <a:noFill/>
        </p:spPr>
        <p:txBody>
          <a:bodyPr wrap="none" rtlCol="0">
            <a:spAutoFit/>
          </a:bodyPr>
          <a:lstStyle/>
          <a:p>
            <a:pPr algn="ctr"/>
            <a:r>
              <a:rPr lang="en-GB" sz="1400" dirty="0">
                <a:solidFill>
                  <a:schemeClr val="bg1"/>
                </a:solidFill>
                <a:latin typeface="Calibri" panose="020F0502020204030204" pitchFamily="34" charset="0"/>
                <a:cs typeface="Calibri" panose="020F0502020204030204" pitchFamily="34" charset="0"/>
              </a:rPr>
              <a:t>CWGC memorial of 2</a:t>
            </a:r>
            <a:r>
              <a:rPr lang="en-GB" sz="1400" baseline="30000" dirty="0">
                <a:solidFill>
                  <a:schemeClr val="bg1"/>
                </a:solidFill>
                <a:latin typeface="Calibri" panose="020F0502020204030204" pitchFamily="34" charset="0"/>
                <a:cs typeface="Calibri" panose="020F0502020204030204" pitchFamily="34" charset="0"/>
              </a:rPr>
              <a:t>nd</a:t>
            </a:r>
            <a:r>
              <a:rPr lang="en-GB" sz="1400" dirty="0">
                <a:solidFill>
                  <a:schemeClr val="bg1"/>
                </a:solidFill>
                <a:latin typeface="Calibri" panose="020F0502020204030204" pitchFamily="34" charset="0"/>
                <a:cs typeface="Calibri" panose="020F0502020204030204" pitchFamily="34" charset="0"/>
              </a:rPr>
              <a:t> Lt. J.E.R Young</a:t>
            </a:r>
            <a:br>
              <a:rPr lang="en-GB" sz="1400" dirty="0">
                <a:solidFill>
                  <a:schemeClr val="bg1"/>
                </a:solidFill>
                <a:latin typeface="Calibri" panose="020F0502020204030204" pitchFamily="34" charset="0"/>
                <a:cs typeface="Calibri" panose="020F0502020204030204" pitchFamily="34" charset="0"/>
              </a:rPr>
            </a:br>
            <a:r>
              <a:rPr lang="en-GB" sz="1400" dirty="0">
                <a:solidFill>
                  <a:schemeClr val="bg1"/>
                </a:solidFill>
                <a:latin typeface="Calibri" panose="020F0502020204030204" pitchFamily="34" charset="0"/>
                <a:cs typeface="Calibri" panose="020F0502020204030204" pitchFamily="34" charset="0"/>
              </a:rPr>
              <a:t>who died on 17</a:t>
            </a:r>
            <a:r>
              <a:rPr lang="en-GB" sz="1400" baseline="30000" dirty="0">
                <a:solidFill>
                  <a:schemeClr val="bg1"/>
                </a:solidFill>
                <a:latin typeface="Calibri" panose="020F0502020204030204" pitchFamily="34" charset="0"/>
                <a:cs typeface="Calibri" panose="020F0502020204030204" pitchFamily="34" charset="0"/>
              </a:rPr>
              <a:t>th</a:t>
            </a:r>
            <a:r>
              <a:rPr lang="en-GB" sz="1400" dirty="0">
                <a:solidFill>
                  <a:schemeClr val="bg1"/>
                </a:solidFill>
                <a:latin typeface="Calibri" panose="020F0502020204030204" pitchFamily="34" charset="0"/>
                <a:cs typeface="Calibri" panose="020F0502020204030204" pitchFamily="34" charset="0"/>
              </a:rPr>
              <a:t> July 1917, aged 19.</a:t>
            </a:r>
          </a:p>
        </p:txBody>
      </p:sp>
      <p:sp>
        <p:nvSpPr>
          <p:cNvPr id="10" name="TextBox 9">
            <a:extLst>
              <a:ext uri="{FF2B5EF4-FFF2-40B4-BE49-F238E27FC236}">
                <a16:creationId xmlns:a16="http://schemas.microsoft.com/office/drawing/2014/main" id="{3140A914-B8EA-45D2-9EF4-34BAD00F4070}"/>
              </a:ext>
            </a:extLst>
          </p:cNvPr>
          <p:cNvSpPr txBox="1"/>
          <p:nvPr/>
        </p:nvSpPr>
        <p:spPr>
          <a:xfrm>
            <a:off x="3456457" y="5210956"/>
            <a:ext cx="2391552" cy="307777"/>
          </a:xfrm>
          <a:prstGeom prst="rect">
            <a:avLst/>
          </a:prstGeom>
          <a:noFill/>
        </p:spPr>
        <p:txBody>
          <a:bodyPr wrap="none" rtlCol="0">
            <a:spAutoFit/>
          </a:bodyPr>
          <a:lstStyle/>
          <a:p>
            <a:r>
              <a:rPr lang="en-GB" sz="1400" dirty="0">
                <a:solidFill>
                  <a:schemeClr val="bg1"/>
                </a:solidFill>
                <a:latin typeface="Calibri" panose="020F0502020204030204" pitchFamily="34" charset="0"/>
                <a:cs typeface="Calibri" panose="020F0502020204030204" pitchFamily="34" charset="0"/>
              </a:rPr>
              <a:t>From www.cwgc.org/about-us</a:t>
            </a:r>
          </a:p>
        </p:txBody>
      </p:sp>
    </p:spTree>
    <p:extLst>
      <p:ext uri="{BB962C8B-B14F-4D97-AF65-F5344CB8AC3E}">
        <p14:creationId xmlns:p14="http://schemas.microsoft.com/office/powerpoint/2010/main" val="249628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01" y="2564904"/>
            <a:ext cx="8643998" cy="674649"/>
          </a:xfrm>
        </p:spPr>
        <p:txBody>
          <a:bodyPr>
            <a:normAutofit fontScale="90000"/>
          </a:bodyPr>
          <a:lstStyle/>
          <a:p>
            <a:pPr algn="ctr"/>
            <a:r>
              <a:rPr lang="en-GB" dirty="0">
                <a:latin typeface="Calibri" panose="020F0502020204030204" pitchFamily="34" charset="0"/>
                <a:cs typeface="Calibri" panose="020F0502020204030204" pitchFamily="34" charset="0"/>
              </a:rPr>
              <a:t>An introduction to Remembrance</a:t>
            </a:r>
          </a:p>
        </p:txBody>
      </p:sp>
      <p:sp>
        <p:nvSpPr>
          <p:cNvPr id="3" name="Subtitle 2"/>
          <p:cNvSpPr>
            <a:spLocks noGrp="1"/>
          </p:cNvSpPr>
          <p:nvPr>
            <p:ph type="subTitle" idx="1"/>
          </p:nvPr>
        </p:nvSpPr>
        <p:spPr>
          <a:xfrm>
            <a:off x="779872" y="3772341"/>
            <a:ext cx="7772400" cy="477119"/>
          </a:xfrm>
        </p:spPr>
        <p:txBody>
          <a:bodyPr>
            <a:normAutofit lnSpcReduction="10000"/>
          </a:bodyPr>
          <a:lstStyle/>
          <a:p>
            <a:r>
              <a:rPr lang="en-GB" dirty="0"/>
              <a:t>Southend Schools Festival of Remembrance</a:t>
            </a:r>
          </a:p>
        </p:txBody>
      </p:sp>
      <p:pic>
        <p:nvPicPr>
          <p:cNvPr id="5" name="Picture 4" descr="WebsiteLogoBar.jpg"/>
          <p:cNvPicPr>
            <a:picLocks noChangeAspect="1"/>
          </p:cNvPicPr>
          <p:nvPr/>
        </p:nvPicPr>
        <p:blipFill>
          <a:blip r:embed="rId2" cstate="email"/>
          <a:stretch>
            <a:fillRect/>
          </a:stretch>
        </p:blipFill>
        <p:spPr>
          <a:xfrm>
            <a:off x="107504" y="142852"/>
            <a:ext cx="8856984" cy="1709854"/>
          </a:xfrm>
          <a:prstGeom prst="rect">
            <a:avLst/>
          </a:prstGeom>
        </p:spPr>
      </p:pic>
      <p:sp>
        <p:nvSpPr>
          <p:cNvPr id="8" name="Subtitle 2"/>
          <p:cNvSpPr txBox="1">
            <a:spLocks/>
          </p:cNvSpPr>
          <p:nvPr/>
        </p:nvSpPr>
        <p:spPr>
          <a:xfrm>
            <a:off x="779872" y="4653136"/>
            <a:ext cx="7772400" cy="674649"/>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a:ln>
                  <a:noFill/>
                </a:ln>
                <a:solidFill>
                  <a:schemeClr val="tx2"/>
                </a:solidFill>
                <a:effectLst/>
                <a:uLnTx/>
                <a:uFillTx/>
                <a:latin typeface="+mn-lt"/>
                <a:ea typeface="+mn-ea"/>
                <a:cs typeface="+mn-cs"/>
              </a:rPr>
              <a:t>www.ssfr.org.uk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251520" y="260648"/>
            <a:ext cx="6445380" cy="571504"/>
          </a:xfrm>
        </p:spPr>
        <p:txBody>
          <a:bodyPr>
            <a:normAutofit/>
          </a:bodyPr>
          <a:lstStyle/>
          <a:p>
            <a:pPr algn="l"/>
            <a:r>
              <a:rPr lang="en-GB" sz="2800" dirty="0">
                <a:latin typeface="Calibri" panose="020F0502020204030204" pitchFamily="34" charset="0"/>
                <a:cs typeface="Calibri" panose="020F0502020204030204" pitchFamily="34" charset="0"/>
              </a:rPr>
              <a:t>SSFR: An introduction to Remembrance </a:t>
            </a:r>
          </a:p>
        </p:txBody>
      </p:sp>
      <p:sp>
        <p:nvSpPr>
          <p:cNvPr id="2" name="TextBox 1">
            <a:extLst>
              <a:ext uri="{FF2B5EF4-FFF2-40B4-BE49-F238E27FC236}">
                <a16:creationId xmlns:a16="http://schemas.microsoft.com/office/drawing/2014/main" id="{A62E91D7-AF09-4B53-B57B-F6B60D56ED0B}"/>
              </a:ext>
            </a:extLst>
          </p:cNvPr>
          <p:cNvSpPr txBox="1"/>
          <p:nvPr/>
        </p:nvSpPr>
        <p:spPr>
          <a:xfrm>
            <a:off x="251520" y="1052736"/>
            <a:ext cx="8496944"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Engaging children with Remembrance – Family History</a:t>
            </a:r>
          </a:p>
        </p:txBody>
      </p:sp>
      <p:sp>
        <p:nvSpPr>
          <p:cNvPr id="3" name="TextBox 2">
            <a:extLst>
              <a:ext uri="{FF2B5EF4-FFF2-40B4-BE49-F238E27FC236}">
                <a16:creationId xmlns:a16="http://schemas.microsoft.com/office/drawing/2014/main" id="{31A9169D-2BB1-42B2-B11B-9A9E91C0BCBE}"/>
              </a:ext>
            </a:extLst>
          </p:cNvPr>
          <p:cNvSpPr txBox="1"/>
          <p:nvPr/>
        </p:nvSpPr>
        <p:spPr>
          <a:xfrm>
            <a:off x="323528" y="1700808"/>
            <a:ext cx="8640960" cy="1754326"/>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A good way to engage with Remembrance is to work with children on their own family history. Most of them will know who their parents and grandparents are and by asking them to start with those connections and then going home and talking to their parents and grandparents, they can build up a family tree that will take them back to a time when someone related to them served either in the armed forces during WW1 or WW2, or stayed at home and lived life during the war on the Home Front. </a:t>
            </a:r>
          </a:p>
        </p:txBody>
      </p:sp>
      <p:sp>
        <p:nvSpPr>
          <p:cNvPr id="8" name="TextBox 7">
            <a:extLst>
              <a:ext uri="{FF2B5EF4-FFF2-40B4-BE49-F238E27FC236}">
                <a16:creationId xmlns:a16="http://schemas.microsoft.com/office/drawing/2014/main" id="{FB582408-0AF8-4C28-AE43-F2913DBB6BB2}"/>
              </a:ext>
            </a:extLst>
          </p:cNvPr>
          <p:cNvSpPr txBox="1"/>
          <p:nvPr/>
        </p:nvSpPr>
        <p:spPr>
          <a:xfrm>
            <a:off x="323528" y="3563340"/>
            <a:ext cx="8640960" cy="1200329"/>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If they are able to find out about a relative that lived or died at that time, they then have a personal link to Remembrance and if they can research the lives of either their relatives through talking to their family, or through the movements of their service unit, they can begin to get a feel for how life was both at the battle and home fronts.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251520" y="260648"/>
            <a:ext cx="6445380" cy="571504"/>
          </a:xfrm>
        </p:spPr>
        <p:txBody>
          <a:bodyPr>
            <a:normAutofit/>
          </a:bodyPr>
          <a:lstStyle/>
          <a:p>
            <a:pPr algn="l"/>
            <a:r>
              <a:rPr lang="en-GB" sz="2800" dirty="0">
                <a:latin typeface="Calibri" panose="020F0502020204030204" pitchFamily="34" charset="0"/>
                <a:cs typeface="Calibri" panose="020F0502020204030204" pitchFamily="34" charset="0"/>
              </a:rPr>
              <a:t>SSFR: An introduction to Remembrance </a:t>
            </a:r>
          </a:p>
        </p:txBody>
      </p:sp>
      <p:sp>
        <p:nvSpPr>
          <p:cNvPr id="2" name="TextBox 1">
            <a:extLst>
              <a:ext uri="{FF2B5EF4-FFF2-40B4-BE49-F238E27FC236}">
                <a16:creationId xmlns:a16="http://schemas.microsoft.com/office/drawing/2014/main" id="{A62E91D7-AF09-4B53-B57B-F6B60D56ED0B}"/>
              </a:ext>
            </a:extLst>
          </p:cNvPr>
          <p:cNvSpPr txBox="1"/>
          <p:nvPr/>
        </p:nvSpPr>
        <p:spPr>
          <a:xfrm>
            <a:off x="251520" y="909875"/>
            <a:ext cx="8496944"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Engaging children with Remembrance – Family History</a:t>
            </a:r>
          </a:p>
        </p:txBody>
      </p:sp>
      <p:sp>
        <p:nvSpPr>
          <p:cNvPr id="3" name="TextBox 2">
            <a:extLst>
              <a:ext uri="{FF2B5EF4-FFF2-40B4-BE49-F238E27FC236}">
                <a16:creationId xmlns:a16="http://schemas.microsoft.com/office/drawing/2014/main" id="{31A9169D-2BB1-42B2-B11B-9A9E91C0BCBE}"/>
              </a:ext>
            </a:extLst>
          </p:cNvPr>
          <p:cNvSpPr txBox="1"/>
          <p:nvPr/>
        </p:nvSpPr>
        <p:spPr>
          <a:xfrm>
            <a:off x="251520" y="1412776"/>
            <a:ext cx="8640960" cy="4524315"/>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Activities – Family Tree and research</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Duration – 20 mins, homework, 30 mins</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Resources – </a:t>
            </a:r>
            <a:r>
              <a:rPr lang="en-GB" dirty="0">
                <a:latin typeface="Calibri" panose="020F0502020204030204" pitchFamily="34" charset="0"/>
                <a:cs typeface="Calibri" panose="020F0502020204030204" pitchFamily="34" charset="0"/>
                <a:hlinkClick r:id="rId3"/>
              </a:rPr>
              <a:t>https://www.ssfr.org.uk/learningmaterials</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Ask each child to fill in as much of their family tree as they can in lesson time.</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Allow for complicated family situations, but try to keep things simple as possible.</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As homework ask each child to take their family tree home and work with their parents or grandparents to fill in the rest of the generations back to the early 1900s.</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Request that they copy any photos of old relatives and find out some details about them.</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Back in class have them identify a family member they would like to remember and write up as much as they know about their lives.</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597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3" name="TextBox 2">
            <a:extLst>
              <a:ext uri="{FF2B5EF4-FFF2-40B4-BE49-F238E27FC236}">
                <a16:creationId xmlns:a16="http://schemas.microsoft.com/office/drawing/2014/main" id="{31A9169D-2BB1-42B2-B11B-9A9E91C0BCBE}"/>
              </a:ext>
            </a:extLst>
          </p:cNvPr>
          <p:cNvSpPr txBox="1"/>
          <p:nvPr/>
        </p:nvSpPr>
        <p:spPr>
          <a:xfrm>
            <a:off x="107504" y="103009"/>
            <a:ext cx="8640960"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Resources – Research sheet example</a:t>
            </a:r>
          </a:p>
        </p:txBody>
      </p:sp>
      <p:pic>
        <p:nvPicPr>
          <p:cNvPr id="11" name="Picture 10">
            <a:extLst>
              <a:ext uri="{FF2B5EF4-FFF2-40B4-BE49-F238E27FC236}">
                <a16:creationId xmlns:a16="http://schemas.microsoft.com/office/drawing/2014/main" id="{3C031A93-4FDB-4E7E-904C-6BB8D7431E3F}"/>
              </a:ext>
            </a:extLst>
          </p:cNvPr>
          <p:cNvPicPr>
            <a:picLocks noChangeAspect="1"/>
          </p:cNvPicPr>
          <p:nvPr/>
        </p:nvPicPr>
        <p:blipFill>
          <a:blip r:embed="rId3"/>
          <a:stretch>
            <a:fillRect/>
          </a:stretch>
        </p:blipFill>
        <p:spPr>
          <a:xfrm>
            <a:off x="611560" y="495278"/>
            <a:ext cx="7839481" cy="5460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606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251520" y="260648"/>
            <a:ext cx="6445380" cy="571504"/>
          </a:xfrm>
        </p:spPr>
        <p:txBody>
          <a:bodyPr>
            <a:normAutofit/>
          </a:bodyPr>
          <a:lstStyle/>
          <a:p>
            <a:pPr algn="l"/>
            <a:r>
              <a:rPr lang="en-GB" sz="2800" dirty="0">
                <a:latin typeface="Calibri" panose="020F0502020204030204" pitchFamily="34" charset="0"/>
                <a:cs typeface="Calibri" panose="020F0502020204030204" pitchFamily="34" charset="0"/>
              </a:rPr>
              <a:t>SSFR: An introduction to Remembrance </a:t>
            </a:r>
          </a:p>
        </p:txBody>
      </p:sp>
      <p:sp>
        <p:nvSpPr>
          <p:cNvPr id="2" name="TextBox 1">
            <a:extLst>
              <a:ext uri="{FF2B5EF4-FFF2-40B4-BE49-F238E27FC236}">
                <a16:creationId xmlns:a16="http://schemas.microsoft.com/office/drawing/2014/main" id="{A62E91D7-AF09-4B53-B57B-F6B60D56ED0B}"/>
              </a:ext>
            </a:extLst>
          </p:cNvPr>
          <p:cNvSpPr txBox="1"/>
          <p:nvPr/>
        </p:nvSpPr>
        <p:spPr>
          <a:xfrm>
            <a:off x="251520" y="1052736"/>
            <a:ext cx="8496944" cy="3416320"/>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Remembrance is different from remembering.</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Remembering is something we all do all of the time and is a part of the process of learning and forming our personalities based around our experiences.</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Remembrance is a deliberate act that we use to give our thanks to those who gave their lives so that we can live as we do today.</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You can remember what you had for breakfast, but in Remembrance you remember someone important to you who gave their lives for our freedom.</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Remembrance as we know it today started after the end of World War 1.</a:t>
            </a:r>
          </a:p>
        </p:txBody>
      </p:sp>
    </p:spTree>
    <p:extLst>
      <p:ext uri="{BB962C8B-B14F-4D97-AF65-F5344CB8AC3E}">
        <p14:creationId xmlns:p14="http://schemas.microsoft.com/office/powerpoint/2010/main" val="3296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251520" y="260648"/>
            <a:ext cx="6445380" cy="571504"/>
          </a:xfrm>
        </p:spPr>
        <p:txBody>
          <a:bodyPr>
            <a:normAutofit/>
          </a:bodyPr>
          <a:lstStyle/>
          <a:p>
            <a:pPr algn="l"/>
            <a:r>
              <a:rPr lang="en-GB" sz="2800" dirty="0">
                <a:latin typeface="Calibri" panose="020F0502020204030204" pitchFamily="34" charset="0"/>
                <a:cs typeface="Calibri" panose="020F0502020204030204" pitchFamily="34" charset="0"/>
              </a:rPr>
              <a:t>SSFR: An introduction to Remembrance </a:t>
            </a:r>
          </a:p>
        </p:txBody>
      </p:sp>
      <p:pic>
        <p:nvPicPr>
          <p:cNvPr id="4" name="Picture 3" descr="The assassination of Archduke Franz Ferdinand of Austria, heir to the Austro-Hungarian throne, and his wife Sophie, Duchess of Hohenberg, occurred on 28 June 1914 in Sarajevo when they were mortally wounded by Gavrilo Princip.">
            <a:extLst>
              <a:ext uri="{FF2B5EF4-FFF2-40B4-BE49-F238E27FC236}">
                <a16:creationId xmlns:a16="http://schemas.microsoft.com/office/drawing/2014/main" id="{2847DDF2-522F-43CB-8D05-669AE6F08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08720"/>
            <a:ext cx="6546304" cy="4868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8AC87F52-D438-411B-B7F7-9F47459148C0}"/>
              </a:ext>
            </a:extLst>
          </p:cNvPr>
          <p:cNvSpPr txBox="1"/>
          <p:nvPr/>
        </p:nvSpPr>
        <p:spPr>
          <a:xfrm>
            <a:off x="6948264" y="980728"/>
            <a:ext cx="2092668" cy="1569660"/>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This photograph was taken in Sarajevo shortly before the  assassination of Archduke Franz Ferdinand of Austria, and his wife Sophie, Duchess of Hohenberg, who were fatally wounded by gunfire from Gavrilo Princip (below).</a:t>
            </a:r>
          </a:p>
        </p:txBody>
      </p:sp>
      <p:pic>
        <p:nvPicPr>
          <p:cNvPr id="9" name="Picture 8" descr="Gavrilo Princip, was a Serbian nationalist who became the catalyst for World War I when he assassinated Austrian Archduke Franz Ferdinand in Sarajevo on June 28th, 1914.&#10;">
            <a:extLst>
              <a:ext uri="{FF2B5EF4-FFF2-40B4-BE49-F238E27FC236}">
                <a16:creationId xmlns:a16="http://schemas.microsoft.com/office/drawing/2014/main" id="{67F12E9A-9372-4E2F-B826-60F9CD127A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2996952"/>
            <a:ext cx="1743009" cy="16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16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251520" y="260648"/>
            <a:ext cx="6445380" cy="571504"/>
          </a:xfrm>
        </p:spPr>
        <p:txBody>
          <a:bodyPr>
            <a:normAutofit/>
          </a:bodyPr>
          <a:lstStyle/>
          <a:p>
            <a:pPr algn="l"/>
            <a:r>
              <a:rPr lang="en-GB" sz="2800" dirty="0">
                <a:latin typeface="Calibri" panose="020F0502020204030204" pitchFamily="34" charset="0"/>
                <a:cs typeface="Calibri" panose="020F0502020204030204" pitchFamily="34" charset="0"/>
              </a:rPr>
              <a:t>SSFR: An introduction to Remembrance </a:t>
            </a:r>
          </a:p>
        </p:txBody>
      </p:sp>
      <p:sp>
        <p:nvSpPr>
          <p:cNvPr id="2" name="TextBox 1">
            <a:extLst>
              <a:ext uri="{FF2B5EF4-FFF2-40B4-BE49-F238E27FC236}">
                <a16:creationId xmlns:a16="http://schemas.microsoft.com/office/drawing/2014/main" id="{A62E91D7-AF09-4B53-B57B-F6B60D56ED0B}"/>
              </a:ext>
            </a:extLst>
          </p:cNvPr>
          <p:cNvSpPr txBox="1"/>
          <p:nvPr/>
        </p:nvSpPr>
        <p:spPr>
          <a:xfrm>
            <a:off x="251520" y="1052736"/>
            <a:ext cx="8496944" cy="3693319"/>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At the moment most of the Remembrance events are about remembering the people who gave their lives during World War 1 – or the Great War as it was called at the time.</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The Great War started for Great Britain in August 1914 and continued for over 4 years at the cost of millions of lives.</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This year we are remembering the Armistice, that came into effect at 11am on the 11</a:t>
            </a:r>
            <a:r>
              <a:rPr lang="en-GB" baseline="30000" dirty="0">
                <a:latin typeface="Calibri" panose="020F0502020204030204" pitchFamily="34" charset="0"/>
                <a:cs typeface="Calibri" panose="020F0502020204030204" pitchFamily="34" charset="0"/>
              </a:rPr>
              <a:t>th</a:t>
            </a:r>
            <a:r>
              <a:rPr lang="en-GB" dirty="0">
                <a:latin typeface="Calibri" panose="020F0502020204030204" pitchFamily="34" charset="0"/>
                <a:cs typeface="Calibri" panose="020F0502020204030204" pitchFamily="34" charset="0"/>
              </a:rPr>
              <a:t> November 1918 – an good memorable date.</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Although the vast majority of fighting stopped in November 1918, the final peace treaty wasn’t signed until June 1919.</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5 years to the day from the assassination that began the conflict.</a:t>
            </a:r>
          </a:p>
        </p:txBody>
      </p:sp>
    </p:spTree>
    <p:extLst>
      <p:ext uri="{BB962C8B-B14F-4D97-AF65-F5344CB8AC3E}">
        <p14:creationId xmlns:p14="http://schemas.microsoft.com/office/powerpoint/2010/main" val="64322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251520" y="260648"/>
            <a:ext cx="6445380" cy="571504"/>
          </a:xfrm>
        </p:spPr>
        <p:txBody>
          <a:bodyPr>
            <a:normAutofit/>
          </a:bodyPr>
          <a:lstStyle/>
          <a:p>
            <a:pPr algn="l"/>
            <a:r>
              <a:rPr lang="en-GB" sz="2800" dirty="0">
                <a:latin typeface="Calibri" panose="020F0502020204030204" pitchFamily="34" charset="0"/>
                <a:cs typeface="Calibri" panose="020F0502020204030204" pitchFamily="34" charset="0"/>
              </a:rPr>
              <a:t>SSFR: An introduction to Remembrance </a:t>
            </a:r>
          </a:p>
        </p:txBody>
      </p:sp>
      <p:sp>
        <p:nvSpPr>
          <p:cNvPr id="2" name="TextBox 1">
            <a:extLst>
              <a:ext uri="{FF2B5EF4-FFF2-40B4-BE49-F238E27FC236}">
                <a16:creationId xmlns:a16="http://schemas.microsoft.com/office/drawing/2014/main" id="{A62E91D7-AF09-4B53-B57B-F6B60D56ED0B}"/>
              </a:ext>
            </a:extLst>
          </p:cNvPr>
          <p:cNvSpPr txBox="1"/>
          <p:nvPr/>
        </p:nvSpPr>
        <p:spPr>
          <a:xfrm>
            <a:off x="251520" y="1052736"/>
            <a:ext cx="8712968" cy="1200329"/>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The most important date for Remembrance in England is the 11</a:t>
            </a:r>
            <a:r>
              <a:rPr lang="en-GB" baseline="30000" dirty="0">
                <a:latin typeface="Calibri" panose="020F0502020204030204" pitchFamily="34" charset="0"/>
                <a:cs typeface="Calibri" panose="020F0502020204030204" pitchFamily="34" charset="0"/>
              </a:rPr>
              <a:t>th</a:t>
            </a:r>
            <a:r>
              <a:rPr lang="en-GB" dirty="0">
                <a:latin typeface="Calibri" panose="020F0502020204030204" pitchFamily="34" charset="0"/>
                <a:cs typeface="Calibri" panose="020F0502020204030204" pitchFamily="34" charset="0"/>
              </a:rPr>
              <a:t> November, where as a nation, in villages, towns and cities across the country people gather at their local war memorial or cenotaph to pay tribute to those who gave their lives in wars and conflicts since the Great War.</a:t>
            </a:r>
          </a:p>
        </p:txBody>
      </p:sp>
      <p:pic>
        <p:nvPicPr>
          <p:cNvPr id="4" name="Picture 3" descr="Southend-on-Sea Cenotaph">
            <a:extLst>
              <a:ext uri="{FF2B5EF4-FFF2-40B4-BE49-F238E27FC236}">
                <a16:creationId xmlns:a16="http://schemas.microsoft.com/office/drawing/2014/main" id="{77D8E57E-6980-4F49-951E-6BD064C52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497570"/>
            <a:ext cx="3323072" cy="37977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29999590-2462-4FD2-9B1A-750DF2A9EBA1}"/>
              </a:ext>
            </a:extLst>
          </p:cNvPr>
          <p:cNvSpPr txBox="1"/>
          <p:nvPr/>
        </p:nvSpPr>
        <p:spPr>
          <a:xfrm>
            <a:off x="755576" y="6355205"/>
            <a:ext cx="2459103" cy="338554"/>
          </a:xfrm>
          <a:prstGeom prst="rect">
            <a:avLst/>
          </a:prstGeom>
          <a:noFill/>
        </p:spPr>
        <p:txBody>
          <a:bodyPr wrap="square" rtlCol="0">
            <a:spAutoFit/>
          </a:bodyPr>
          <a:lstStyle/>
          <a:p>
            <a:r>
              <a:rPr lang="en-GB" sz="1600" dirty="0"/>
              <a:t>Southend Cenotaph</a:t>
            </a:r>
          </a:p>
        </p:txBody>
      </p:sp>
      <p:sp>
        <p:nvSpPr>
          <p:cNvPr id="8" name="TextBox 7">
            <a:extLst>
              <a:ext uri="{FF2B5EF4-FFF2-40B4-BE49-F238E27FC236}">
                <a16:creationId xmlns:a16="http://schemas.microsoft.com/office/drawing/2014/main" id="{0D2AA3D4-B785-4920-9498-513619FDFDDE}"/>
              </a:ext>
            </a:extLst>
          </p:cNvPr>
          <p:cNvSpPr txBox="1"/>
          <p:nvPr/>
        </p:nvSpPr>
        <p:spPr>
          <a:xfrm>
            <a:off x="3923928" y="2636912"/>
            <a:ext cx="5040560" cy="2031325"/>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After the Great War, thousands of war memorials were built across Britain.  Amongst the most famous designers  of memorials was architect Sir Edwin Lutyens, who designed the Cenotaph in London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and the Southend Cenotaph, which cost just over £5,500 in 1921.</a:t>
            </a:r>
          </a:p>
          <a:p>
            <a:endParaRPr lang="en-GB" dirty="0"/>
          </a:p>
        </p:txBody>
      </p:sp>
    </p:spTree>
    <p:extLst>
      <p:ext uri="{BB962C8B-B14F-4D97-AF65-F5344CB8AC3E}">
        <p14:creationId xmlns:p14="http://schemas.microsoft.com/office/powerpoint/2010/main" val="181953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251520" y="260648"/>
            <a:ext cx="6445380" cy="571504"/>
          </a:xfrm>
        </p:spPr>
        <p:txBody>
          <a:bodyPr>
            <a:normAutofit/>
          </a:bodyPr>
          <a:lstStyle/>
          <a:p>
            <a:pPr algn="l"/>
            <a:r>
              <a:rPr lang="en-GB" sz="2800" dirty="0">
                <a:latin typeface="Calibri" panose="020F0502020204030204" pitchFamily="34" charset="0"/>
                <a:cs typeface="Calibri" panose="020F0502020204030204" pitchFamily="34" charset="0"/>
              </a:rPr>
              <a:t>SSFR: An introduction to Remembrance </a:t>
            </a:r>
          </a:p>
        </p:txBody>
      </p:sp>
      <p:sp>
        <p:nvSpPr>
          <p:cNvPr id="2" name="TextBox 1">
            <a:extLst>
              <a:ext uri="{FF2B5EF4-FFF2-40B4-BE49-F238E27FC236}">
                <a16:creationId xmlns:a16="http://schemas.microsoft.com/office/drawing/2014/main" id="{A62E91D7-AF09-4B53-B57B-F6B60D56ED0B}"/>
              </a:ext>
            </a:extLst>
          </p:cNvPr>
          <p:cNvSpPr txBox="1"/>
          <p:nvPr/>
        </p:nvSpPr>
        <p:spPr>
          <a:xfrm>
            <a:off x="251520" y="892816"/>
            <a:ext cx="8712968"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In Great Britain the symbol adopted for Remembrance is the Poppy.</a:t>
            </a:r>
          </a:p>
        </p:txBody>
      </p:sp>
      <p:sp>
        <p:nvSpPr>
          <p:cNvPr id="8" name="TextBox 7">
            <a:extLst>
              <a:ext uri="{FF2B5EF4-FFF2-40B4-BE49-F238E27FC236}">
                <a16:creationId xmlns:a16="http://schemas.microsoft.com/office/drawing/2014/main" id="{0D2AA3D4-B785-4920-9498-513619FDFDDE}"/>
              </a:ext>
            </a:extLst>
          </p:cNvPr>
          <p:cNvSpPr txBox="1"/>
          <p:nvPr/>
        </p:nvSpPr>
        <p:spPr>
          <a:xfrm>
            <a:off x="3404671" y="1362744"/>
            <a:ext cx="5636261" cy="4647426"/>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During the First World War much of the fighting took place in Western Europe. Previously beautiful countryside was blasted, bombed and fought over, again and again. The landscape swiftly turned to fields of mud: bleak and barren scenes where little or nothing could grow. Bright red common poppies grew in their thousands, flourishing even in the middle of chaos and destruction. </a:t>
            </a:r>
            <a:br>
              <a:rPr lang="en-GB" sz="1400" dirty="0">
                <a:latin typeface="Calibri" panose="020F0502020204030204" pitchFamily="34" charset="0"/>
                <a:cs typeface="Calibri" panose="020F0502020204030204" pitchFamily="34" charset="0"/>
              </a:rPr>
            </a:br>
            <a:br>
              <a:rPr lang="en-GB" sz="1400" dirty="0">
                <a:latin typeface="Calibri" panose="020F0502020204030204" pitchFamily="34" charset="0"/>
                <a:cs typeface="Calibri" panose="020F0502020204030204" pitchFamily="34" charset="0"/>
              </a:rPr>
            </a:br>
            <a:r>
              <a:rPr lang="en-GB" sz="1400" dirty="0">
                <a:latin typeface="Calibri" panose="020F0502020204030204" pitchFamily="34" charset="0"/>
                <a:cs typeface="Calibri" panose="020F0502020204030204" pitchFamily="34" charset="0"/>
              </a:rPr>
              <a:t>In early May 1915, shortly after losing a friend in Ypres, a Canadian doctor, Lt Col John McCrae was inspired by the sight of poppies to write a now famous poem called '</a:t>
            </a:r>
            <a:r>
              <a:rPr lang="en-GB" sz="1400" b="1" dirty="0">
                <a:latin typeface="Calibri" panose="020F0502020204030204" pitchFamily="34" charset="0"/>
                <a:cs typeface="Calibri" panose="020F0502020204030204" pitchFamily="34" charset="0"/>
              </a:rPr>
              <a:t>In Flanders Fields</a:t>
            </a:r>
            <a:r>
              <a:rPr lang="en-GB" sz="1400" dirty="0">
                <a:latin typeface="Calibri" panose="020F0502020204030204" pitchFamily="34" charset="0"/>
                <a:cs typeface="Calibri" panose="020F0502020204030204" pitchFamily="34" charset="0"/>
              </a:rPr>
              <a:t>’.</a:t>
            </a:r>
            <a:br>
              <a:rPr lang="en-GB" sz="1400" dirty="0">
                <a:latin typeface="Calibri" panose="020F0502020204030204" pitchFamily="34" charset="0"/>
                <a:cs typeface="Calibri" panose="020F0502020204030204" pitchFamily="34" charset="0"/>
              </a:rPr>
            </a:br>
            <a:endParaRPr lang="en-GB" sz="1400" dirty="0">
              <a:latin typeface="Calibri" panose="020F0502020204030204" pitchFamily="34" charset="0"/>
              <a:cs typeface="Calibri" panose="020F0502020204030204" pitchFamily="34" charset="0"/>
            </a:endParaRPr>
          </a:p>
          <a:p>
            <a:r>
              <a:rPr lang="en-GB" sz="1400" dirty="0">
                <a:latin typeface="Calibri" panose="020F0502020204030204" pitchFamily="34" charset="0"/>
                <a:cs typeface="Calibri" panose="020F0502020204030204" pitchFamily="34" charset="0"/>
              </a:rPr>
              <a:t>McCrae’s poem inspired an American academic, </a:t>
            </a:r>
            <a:r>
              <a:rPr lang="en-GB" sz="1400" dirty="0" err="1">
                <a:latin typeface="Calibri" panose="020F0502020204030204" pitchFamily="34" charset="0"/>
                <a:cs typeface="Calibri" panose="020F0502020204030204" pitchFamily="34" charset="0"/>
              </a:rPr>
              <a:t>Moina</a:t>
            </a:r>
            <a:r>
              <a:rPr lang="en-GB" sz="1400" dirty="0">
                <a:latin typeface="Calibri" panose="020F0502020204030204" pitchFamily="34" charset="0"/>
                <a:cs typeface="Calibri" panose="020F0502020204030204" pitchFamily="34" charset="0"/>
              </a:rPr>
              <a:t> Michael, to make and sell red silk poppies which were brought by the (Royal) British Legion, that ordered 9 million poppies and sold them on 11 November that year. </a:t>
            </a:r>
            <a:br>
              <a:rPr lang="en-GB" sz="1400" dirty="0">
                <a:latin typeface="Calibri" panose="020F0502020204030204" pitchFamily="34" charset="0"/>
                <a:cs typeface="Calibri" panose="020F0502020204030204" pitchFamily="34" charset="0"/>
              </a:rPr>
            </a:br>
            <a:br>
              <a:rPr lang="en-GB" sz="1400" dirty="0">
                <a:latin typeface="Calibri" panose="020F0502020204030204" pitchFamily="34" charset="0"/>
                <a:cs typeface="Calibri" panose="020F0502020204030204" pitchFamily="34" charset="0"/>
              </a:rPr>
            </a:br>
            <a:r>
              <a:rPr lang="en-GB" sz="1400" dirty="0">
                <a:latin typeface="Calibri" panose="020F0502020204030204" pitchFamily="34" charset="0"/>
                <a:cs typeface="Calibri" panose="020F0502020204030204" pitchFamily="34" charset="0"/>
              </a:rPr>
              <a:t>The poppies sold out almost immediately and that first ever 'Poppy Appeal' raised over £106,000; a considerable amount of money at the time. This was used to help WW1 veterans with employment and housing.</a:t>
            </a:r>
            <a:br>
              <a:rPr lang="en-GB" sz="1400" dirty="0">
                <a:latin typeface="Calibri" panose="020F0502020204030204" pitchFamily="34" charset="0"/>
                <a:cs typeface="Calibri" panose="020F0502020204030204" pitchFamily="34" charset="0"/>
              </a:rPr>
            </a:br>
            <a:br>
              <a:rPr lang="en-GB" sz="1400" dirty="0">
                <a:latin typeface="Calibri" panose="020F0502020204030204" pitchFamily="34" charset="0"/>
                <a:cs typeface="Calibri" panose="020F0502020204030204" pitchFamily="34" charset="0"/>
              </a:rPr>
            </a:br>
            <a:r>
              <a:rPr lang="en-GB" sz="1200" dirty="0">
                <a:solidFill>
                  <a:schemeClr val="bg1"/>
                </a:solidFill>
                <a:latin typeface="Calibri" panose="020F0502020204030204" pitchFamily="34" charset="0"/>
                <a:cs typeface="Calibri" panose="020F0502020204030204" pitchFamily="34" charset="0"/>
              </a:rPr>
              <a:t>From the history of the Poppy by the Royal British Legion www.britishlegion.org.uk</a:t>
            </a:r>
          </a:p>
          <a:p>
            <a:endParaRPr lang="en-GB"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D74C5B2-36A4-4287-BA27-C8677750A3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556792"/>
            <a:ext cx="2758871" cy="2560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7316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792</TotalTime>
  <Words>758</Words>
  <Application>Microsoft Office PowerPoint</Application>
  <PresentationFormat>On-screen Show (4:3)</PresentationFormat>
  <Paragraphs>50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Lucida Sans Unicode</vt:lpstr>
      <vt:lpstr>Times New Roman</vt:lpstr>
      <vt:lpstr>Verdana</vt:lpstr>
      <vt:lpstr>Wingdings 2</vt:lpstr>
      <vt:lpstr>Wingdings 3</vt:lpstr>
      <vt:lpstr>Concourse</vt:lpstr>
      <vt:lpstr>An introduction to Remembrance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introduction to Remembrance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War Christmas Cards</dc:title>
  <dc:creator>Alastair Deacon</dc:creator>
  <cp:lastModifiedBy>Alastair Deacon</cp:lastModifiedBy>
  <cp:revision>18</cp:revision>
  <dcterms:created xsi:type="dcterms:W3CDTF">2017-12-05T09:06:58Z</dcterms:created>
  <dcterms:modified xsi:type="dcterms:W3CDTF">2018-02-23T11:14:49Z</dcterms:modified>
</cp:coreProperties>
</file>