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62" r:id="rId4"/>
    <p:sldId id="258" r:id="rId5"/>
    <p:sldId id="259" r:id="rId6"/>
    <p:sldId id="260" r:id="rId7"/>
    <p:sldId id="261" r:id="rId8"/>
    <p:sldId id="263" r:id="rId9"/>
    <p:sldId id="264" r:id="rId10"/>
    <p:sldId id="268" r:id="rId11"/>
    <p:sldId id="265" r:id="rId12"/>
    <p:sldId id="266" r:id="rId13"/>
    <p:sldId id="267" r:id="rId14"/>
    <p:sldId id="269" r:id="rId15"/>
    <p:sldId id="271" r:id="rId16"/>
    <p:sldId id="272" r:id="rId17"/>
    <p:sldId id="273" r:id="rId18"/>
    <p:sldId id="274"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C24BE-F38E-41E1-9A19-DF1878B8DC36}" type="datetimeFigureOut">
              <a:rPr lang="en-US" smtClean="0"/>
              <a:pPr/>
              <a:t>12/19/2017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D26EA-02F3-41FE-B5E1-88B3467D3E1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BD26EA-02F3-41FE-B5E1-88B3467D3E19}"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2BCBCC-F80E-447D-BB16-BEADB300CE7E}" type="datetimeFigureOut">
              <a:rPr lang="en-US" smtClean="0"/>
              <a:pPr/>
              <a:t>12/19/2017</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2E8197E-7019-4A53-866C-5FE540D3632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2E8197E-7019-4A53-866C-5FE540D3632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2E8197E-7019-4A53-866C-5FE540D3632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2E8197E-7019-4A53-866C-5FE540D36326}"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2E8197E-7019-4A53-866C-5FE540D36326}"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2E8197E-7019-4A53-866C-5FE540D36326}"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D2E8197E-7019-4A53-866C-5FE540D3632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D2E8197E-7019-4A53-866C-5FE540D36326}"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D2E8197E-7019-4A53-866C-5FE540D3632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B2BCBCC-F80E-447D-BB16-BEADB300CE7E}" type="datetimeFigureOut">
              <a:rPr lang="en-US" smtClean="0"/>
              <a:pPr/>
              <a:t>12/19/2017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2E8197E-7019-4A53-866C-5FE540D3632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2BCBCC-F80E-447D-BB16-BEADB300CE7E}" type="datetimeFigureOut">
              <a:rPr lang="en-US" smtClean="0"/>
              <a:pPr/>
              <a:t>12/19/2017</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2E8197E-7019-4A53-866C-5FE540D36326}"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2BCBCC-F80E-447D-BB16-BEADB300CE7E}" type="datetimeFigureOut">
              <a:rPr lang="en-US" smtClean="0"/>
              <a:pPr/>
              <a:t>12/19/2017</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2E8197E-7019-4A53-866C-5FE540D3632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246410002/9d32b60bc8"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www.youtube.com/watch?v=NWF2JBb1bv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bbc.co.uk/news/uk-england-34988154"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iwm.org.uk/history/the-real-story-of-the-christmas-truce"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ssfr.org.uk/" TargetMode="External"/><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Great War Christmas Cards</a:t>
            </a:r>
            <a:endParaRPr lang="en-GB" dirty="0"/>
          </a:p>
        </p:txBody>
      </p:sp>
      <p:sp>
        <p:nvSpPr>
          <p:cNvPr id="3" name="Subtitle 2"/>
          <p:cNvSpPr>
            <a:spLocks noGrp="1"/>
          </p:cNvSpPr>
          <p:nvPr>
            <p:ph type="subTitle" idx="1"/>
          </p:nvPr>
        </p:nvSpPr>
        <p:spPr/>
        <p:txBody>
          <a:bodyPr/>
          <a:lstStyle/>
          <a:p>
            <a:r>
              <a:rPr lang="en-GB" dirty="0" smtClean="0"/>
              <a:t>Southend Schools Festival of Remembrance Learning Materials</a:t>
            </a:r>
            <a:endParaRPr lang="en-GB" dirty="0"/>
          </a:p>
        </p:txBody>
      </p:sp>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pic>
        <p:nvPicPr>
          <p:cNvPr id="5" name="Picture 4" descr="SSFR_GIF_LOGO.gif"/>
          <p:cNvPicPr>
            <a:picLocks noChangeAspect="1"/>
          </p:cNvPicPr>
          <p:nvPr/>
        </p:nvPicPr>
        <p:blipFill>
          <a:blip r:embed="rId3"/>
          <a:stretch>
            <a:fillRect/>
          </a:stretch>
        </p:blipFill>
        <p:spPr>
          <a:xfrm>
            <a:off x="0" y="0"/>
            <a:ext cx="2571736" cy="221455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500034" y="1071546"/>
            <a:ext cx="7500990" cy="369332"/>
          </a:xfrm>
          <a:prstGeom prst="rect">
            <a:avLst/>
          </a:prstGeom>
          <a:noFill/>
        </p:spPr>
        <p:txBody>
          <a:bodyPr wrap="square" rtlCol="0">
            <a:spAutoFit/>
          </a:bodyPr>
          <a:lstStyle/>
          <a:p>
            <a:r>
              <a:rPr lang="en-GB" dirty="0" smtClean="0"/>
              <a:t>Soldiers sent postcards back to their family.</a:t>
            </a:r>
            <a:endParaRPr lang="en-GB" dirty="0"/>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smtClean="0">
                <a:ln>
                  <a:noFill/>
                </a:ln>
                <a:solidFill>
                  <a:schemeClr val="tx2"/>
                </a:solidFill>
                <a:effectLst/>
                <a:uLnTx/>
                <a:uFillTx/>
                <a:latin typeface="+mn-lt"/>
                <a:ea typeface="+mn-ea"/>
                <a:cs typeface="+mn-cs"/>
              </a:rPr>
              <a:t>Christmas Cards during</a:t>
            </a:r>
            <a:r>
              <a:rPr kumimoji="0" lang="en-GB" sz="2700" b="0" i="0" u="none" strike="noStrike" kern="1200" cap="none" spc="0" normalizeH="0" noProof="0" dirty="0" smtClean="0">
                <a:ln>
                  <a:noFill/>
                </a:ln>
                <a:solidFill>
                  <a:schemeClr val="tx2"/>
                </a:solidFill>
                <a:effectLst/>
                <a:uLnTx/>
                <a:uFillTx/>
                <a:latin typeface="+mn-lt"/>
                <a:ea typeface="+mn-ea"/>
                <a:cs typeface="+mn-cs"/>
              </a:rPr>
              <a:t> the Great War</a:t>
            </a:r>
            <a:r>
              <a:rPr kumimoji="0" lang="en-GB" sz="2700" b="0" i="0" u="none" strike="noStrike" kern="1200" cap="none" spc="0" normalizeH="0" baseline="0" noProof="0" dirty="0" smtClean="0">
                <a:ln>
                  <a:noFill/>
                </a:ln>
                <a:solidFill>
                  <a:schemeClr val="tx2"/>
                </a:solidFill>
                <a:effectLst/>
                <a:uLnTx/>
                <a:uFillTx/>
                <a:latin typeface="+mn-lt"/>
                <a:ea typeface="+mn-ea"/>
                <a:cs typeface="+mn-cs"/>
              </a:rPr>
              <a:t>.</a:t>
            </a:r>
            <a:endParaRPr kumimoji="0" lang="en-GB"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7" name="Picture 6" descr="WW1 Christmas Cards 02.jpg"/>
          <p:cNvPicPr>
            <a:picLocks noChangeAspect="1"/>
          </p:cNvPicPr>
          <p:nvPr/>
        </p:nvPicPr>
        <p:blipFill>
          <a:blip r:embed="rId3" cstate="email"/>
          <a:stretch>
            <a:fillRect/>
          </a:stretch>
        </p:blipFill>
        <p:spPr>
          <a:xfrm>
            <a:off x="642910" y="4392354"/>
            <a:ext cx="3661361" cy="2465646"/>
          </a:xfrm>
          <a:prstGeom prst="rect">
            <a:avLst/>
          </a:prstGeom>
        </p:spPr>
      </p:pic>
      <p:pic>
        <p:nvPicPr>
          <p:cNvPr id="11" name="Picture 10" descr="WW1 Christmas Cards 05.jpg"/>
          <p:cNvPicPr>
            <a:picLocks noChangeAspect="1"/>
          </p:cNvPicPr>
          <p:nvPr/>
        </p:nvPicPr>
        <p:blipFill>
          <a:blip r:embed="rId4" cstate="email"/>
          <a:stretch>
            <a:fillRect/>
          </a:stretch>
        </p:blipFill>
        <p:spPr>
          <a:xfrm>
            <a:off x="3929058" y="1643050"/>
            <a:ext cx="4941870" cy="3236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WW1 Christmas Cards 09.jpg"/>
          <p:cNvPicPr>
            <a:picLocks noChangeAspect="1"/>
          </p:cNvPicPr>
          <p:nvPr/>
        </p:nvPicPr>
        <p:blipFill>
          <a:blip r:embed="rId5" cstate="email"/>
          <a:stretch>
            <a:fillRect/>
          </a:stretch>
        </p:blipFill>
        <p:spPr>
          <a:xfrm>
            <a:off x="214282" y="2000240"/>
            <a:ext cx="3342506" cy="217506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500034" y="1071546"/>
            <a:ext cx="7500990" cy="2031325"/>
          </a:xfrm>
          <a:prstGeom prst="rect">
            <a:avLst/>
          </a:prstGeom>
          <a:noFill/>
        </p:spPr>
        <p:txBody>
          <a:bodyPr wrap="square" rtlCol="0">
            <a:spAutoFit/>
          </a:bodyPr>
          <a:lstStyle/>
          <a:p>
            <a:r>
              <a:rPr lang="en-GB" dirty="0" smtClean="0"/>
              <a:t>Propaganda was used to make people think that the war was all the fault of the Germans and that their leaders were stupid or ridiculous. It was used on both</a:t>
            </a:r>
            <a:br>
              <a:rPr lang="en-GB" dirty="0" smtClean="0"/>
            </a:br>
            <a:r>
              <a:rPr lang="en-GB" dirty="0" smtClean="0"/>
              <a:t>sides to make people happier</a:t>
            </a:r>
            <a:br>
              <a:rPr lang="en-GB" dirty="0" smtClean="0"/>
            </a:br>
            <a:r>
              <a:rPr lang="en-GB" dirty="0" smtClean="0"/>
              <a:t>and to make them hate the</a:t>
            </a:r>
            <a:br>
              <a:rPr lang="en-GB" dirty="0" smtClean="0"/>
            </a:br>
            <a:r>
              <a:rPr lang="en-GB" dirty="0" smtClean="0"/>
              <a:t>Germans and love their own</a:t>
            </a:r>
            <a:br>
              <a:rPr lang="en-GB" dirty="0" smtClean="0"/>
            </a:br>
            <a:r>
              <a:rPr lang="en-GB" dirty="0" smtClean="0"/>
              <a:t>country and support the war.</a:t>
            </a:r>
            <a:endParaRPr lang="en-GB" dirty="0"/>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smtClean="0">
                <a:ln>
                  <a:noFill/>
                </a:ln>
                <a:solidFill>
                  <a:schemeClr val="tx2"/>
                </a:solidFill>
                <a:effectLst/>
                <a:uLnTx/>
                <a:uFillTx/>
                <a:latin typeface="+mn-lt"/>
                <a:ea typeface="+mn-ea"/>
                <a:cs typeface="+mn-cs"/>
              </a:rPr>
              <a:t>Christmas Cards during</a:t>
            </a:r>
            <a:r>
              <a:rPr kumimoji="0" lang="en-GB" sz="2700" b="0" i="0" u="none" strike="noStrike" kern="1200" cap="none" spc="0" normalizeH="0" noProof="0" dirty="0" smtClean="0">
                <a:ln>
                  <a:noFill/>
                </a:ln>
                <a:solidFill>
                  <a:schemeClr val="tx2"/>
                </a:solidFill>
                <a:effectLst/>
                <a:uLnTx/>
                <a:uFillTx/>
                <a:latin typeface="+mn-lt"/>
                <a:ea typeface="+mn-ea"/>
                <a:cs typeface="+mn-cs"/>
              </a:rPr>
              <a:t> the Great War</a:t>
            </a:r>
            <a:r>
              <a:rPr kumimoji="0" lang="en-GB" sz="2700" b="0" i="0" u="none" strike="noStrike" kern="1200" cap="none" spc="0" normalizeH="0" baseline="0" noProof="0" dirty="0" smtClean="0">
                <a:ln>
                  <a:noFill/>
                </a:ln>
                <a:solidFill>
                  <a:schemeClr val="tx2"/>
                </a:solidFill>
                <a:effectLst/>
                <a:uLnTx/>
                <a:uFillTx/>
                <a:latin typeface="+mn-lt"/>
                <a:ea typeface="+mn-ea"/>
                <a:cs typeface="+mn-cs"/>
              </a:rPr>
              <a:t>.</a:t>
            </a:r>
            <a:endParaRPr kumimoji="0" lang="en-GB"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12" name="Picture 11" descr="WW1 Christmas Cards 10.jpg"/>
          <p:cNvPicPr>
            <a:picLocks noChangeAspect="1"/>
          </p:cNvPicPr>
          <p:nvPr/>
        </p:nvPicPr>
        <p:blipFill>
          <a:blip r:embed="rId3" cstate="email"/>
          <a:stretch>
            <a:fillRect/>
          </a:stretch>
        </p:blipFill>
        <p:spPr>
          <a:xfrm>
            <a:off x="142844" y="3571876"/>
            <a:ext cx="4968605" cy="3166912"/>
          </a:xfrm>
          <a:prstGeom prst="rect">
            <a:avLst/>
          </a:prstGeom>
        </p:spPr>
      </p:pic>
      <p:pic>
        <p:nvPicPr>
          <p:cNvPr id="11" name="Picture 10" descr="WW1 Christmas Cards 07.jpg"/>
          <p:cNvPicPr>
            <a:picLocks noChangeAspect="1"/>
          </p:cNvPicPr>
          <p:nvPr/>
        </p:nvPicPr>
        <p:blipFill>
          <a:blip r:embed="rId4" cstate="email"/>
          <a:stretch>
            <a:fillRect/>
          </a:stretch>
        </p:blipFill>
        <p:spPr>
          <a:xfrm>
            <a:off x="4071934" y="1714488"/>
            <a:ext cx="4717084" cy="303031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500034" y="1071546"/>
            <a:ext cx="7500990" cy="923330"/>
          </a:xfrm>
          <a:prstGeom prst="rect">
            <a:avLst/>
          </a:prstGeom>
          <a:noFill/>
        </p:spPr>
        <p:txBody>
          <a:bodyPr wrap="square" rtlCol="0">
            <a:spAutoFit/>
          </a:bodyPr>
          <a:lstStyle/>
          <a:p>
            <a:r>
              <a:rPr lang="en-GB" dirty="0" smtClean="0"/>
              <a:t>As the war went on it became harder to buy Christmas Cards because factories were concentrating on the war effort.</a:t>
            </a:r>
            <a:br>
              <a:rPr lang="en-GB" dirty="0" smtClean="0"/>
            </a:br>
            <a:r>
              <a:rPr lang="en-GB" dirty="0" smtClean="0"/>
              <a:t>So people made their own cards.</a:t>
            </a:r>
            <a:endParaRPr lang="en-GB" dirty="0"/>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smtClean="0">
                <a:ln>
                  <a:noFill/>
                </a:ln>
                <a:solidFill>
                  <a:schemeClr val="tx2"/>
                </a:solidFill>
                <a:effectLst/>
                <a:uLnTx/>
                <a:uFillTx/>
                <a:latin typeface="+mn-lt"/>
                <a:ea typeface="+mn-ea"/>
                <a:cs typeface="+mn-cs"/>
              </a:rPr>
              <a:t>Christmas Cards during</a:t>
            </a:r>
            <a:r>
              <a:rPr kumimoji="0" lang="en-GB" sz="2700" b="0" i="0" u="none" strike="noStrike" kern="1200" cap="none" spc="0" normalizeH="0" noProof="0" dirty="0" smtClean="0">
                <a:ln>
                  <a:noFill/>
                </a:ln>
                <a:solidFill>
                  <a:schemeClr val="tx2"/>
                </a:solidFill>
                <a:effectLst/>
                <a:uLnTx/>
                <a:uFillTx/>
                <a:latin typeface="+mn-lt"/>
                <a:ea typeface="+mn-ea"/>
                <a:cs typeface="+mn-cs"/>
              </a:rPr>
              <a:t> the Great War</a:t>
            </a:r>
            <a:r>
              <a:rPr kumimoji="0" lang="en-GB" sz="2700" b="0" i="0" u="none" strike="noStrike" kern="1200" cap="none" spc="0" normalizeH="0" baseline="0" noProof="0" dirty="0" smtClean="0">
                <a:ln>
                  <a:noFill/>
                </a:ln>
                <a:solidFill>
                  <a:schemeClr val="tx2"/>
                </a:solidFill>
                <a:effectLst/>
                <a:uLnTx/>
                <a:uFillTx/>
                <a:latin typeface="+mn-lt"/>
                <a:ea typeface="+mn-ea"/>
                <a:cs typeface="+mn-cs"/>
              </a:rPr>
              <a:t>.</a:t>
            </a:r>
            <a:endParaRPr kumimoji="0" lang="en-GB"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7" name="Picture 6" descr="WW1 Christmas Cards 11.jpg"/>
          <p:cNvPicPr>
            <a:picLocks noChangeAspect="1"/>
          </p:cNvPicPr>
          <p:nvPr/>
        </p:nvPicPr>
        <p:blipFill>
          <a:blip r:embed="rId3" cstate="email"/>
          <a:stretch>
            <a:fillRect/>
          </a:stretch>
        </p:blipFill>
        <p:spPr>
          <a:xfrm>
            <a:off x="571472" y="2500306"/>
            <a:ext cx="2538266" cy="4000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WW1 Christmas Cards 12.jpg"/>
          <p:cNvPicPr>
            <a:picLocks noChangeAspect="1"/>
          </p:cNvPicPr>
          <p:nvPr/>
        </p:nvPicPr>
        <p:blipFill>
          <a:blip r:embed="rId4" cstate="email"/>
          <a:stretch>
            <a:fillRect/>
          </a:stretch>
        </p:blipFill>
        <p:spPr>
          <a:xfrm>
            <a:off x="4214810" y="2428868"/>
            <a:ext cx="4071748" cy="2613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500034" y="1071546"/>
            <a:ext cx="7500990" cy="923330"/>
          </a:xfrm>
          <a:prstGeom prst="rect">
            <a:avLst/>
          </a:prstGeom>
          <a:noFill/>
        </p:spPr>
        <p:txBody>
          <a:bodyPr wrap="square" rtlCol="0">
            <a:spAutoFit/>
          </a:bodyPr>
          <a:lstStyle/>
          <a:p>
            <a:r>
              <a:rPr lang="en-GB" dirty="0" smtClean="0"/>
              <a:t>By Christmas 1918, the Armistice had been signed, but many soldiers were still not home, but Christmas Cards</a:t>
            </a:r>
            <a:br>
              <a:rPr lang="en-GB" dirty="0" smtClean="0"/>
            </a:br>
            <a:r>
              <a:rPr lang="en-GB" dirty="0" smtClean="0"/>
              <a:t>were more cheerful again.</a:t>
            </a:r>
            <a:endParaRPr lang="en-GB" dirty="0"/>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smtClean="0">
                <a:ln>
                  <a:noFill/>
                </a:ln>
                <a:solidFill>
                  <a:schemeClr val="tx2"/>
                </a:solidFill>
                <a:effectLst/>
                <a:uLnTx/>
                <a:uFillTx/>
                <a:latin typeface="+mn-lt"/>
                <a:ea typeface="+mn-ea"/>
                <a:cs typeface="+mn-cs"/>
              </a:rPr>
              <a:t>Christmas Cards during</a:t>
            </a:r>
            <a:r>
              <a:rPr kumimoji="0" lang="en-GB" sz="2700" b="0" i="0" u="none" strike="noStrike" kern="1200" cap="none" spc="0" normalizeH="0" noProof="0" dirty="0" smtClean="0">
                <a:ln>
                  <a:noFill/>
                </a:ln>
                <a:solidFill>
                  <a:schemeClr val="tx2"/>
                </a:solidFill>
                <a:effectLst/>
                <a:uLnTx/>
                <a:uFillTx/>
                <a:latin typeface="+mn-lt"/>
                <a:ea typeface="+mn-ea"/>
                <a:cs typeface="+mn-cs"/>
              </a:rPr>
              <a:t> the Great War</a:t>
            </a:r>
            <a:r>
              <a:rPr kumimoji="0" lang="en-GB" sz="2700" b="0" i="0" u="none" strike="noStrike" kern="1200" cap="none" spc="0" normalizeH="0" baseline="0" noProof="0" dirty="0" smtClean="0">
                <a:ln>
                  <a:noFill/>
                </a:ln>
                <a:solidFill>
                  <a:schemeClr val="tx2"/>
                </a:solidFill>
                <a:effectLst/>
                <a:uLnTx/>
                <a:uFillTx/>
                <a:latin typeface="+mn-lt"/>
                <a:ea typeface="+mn-ea"/>
                <a:cs typeface="+mn-cs"/>
              </a:rPr>
              <a:t>.</a:t>
            </a:r>
            <a:endParaRPr kumimoji="0" lang="en-GB"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11" name="Picture 10" descr="WW1 Christmas Cards 1918.jpg"/>
          <p:cNvPicPr>
            <a:picLocks noChangeAspect="1"/>
          </p:cNvPicPr>
          <p:nvPr/>
        </p:nvPicPr>
        <p:blipFill>
          <a:blip r:embed="rId3" cstate="email"/>
          <a:srcRect/>
          <a:stretch>
            <a:fillRect/>
          </a:stretch>
        </p:blipFill>
        <p:spPr>
          <a:xfrm>
            <a:off x="6143636" y="1928802"/>
            <a:ext cx="2490713" cy="3500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_Peace._Your_Gift_To_The_Nation._A_Merry_Christmas.__-_NARA_-_512601.jpg"/>
          <p:cNvPicPr>
            <a:picLocks noChangeAspect="1"/>
          </p:cNvPicPr>
          <p:nvPr/>
        </p:nvPicPr>
        <p:blipFill>
          <a:blip r:embed="rId4" cstate="email"/>
          <a:stretch>
            <a:fillRect/>
          </a:stretch>
        </p:blipFill>
        <p:spPr>
          <a:xfrm>
            <a:off x="214282" y="3429000"/>
            <a:ext cx="2399965" cy="3286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WW1 Christmas Cards 04.jpg"/>
          <p:cNvPicPr>
            <a:picLocks noChangeAspect="1"/>
          </p:cNvPicPr>
          <p:nvPr/>
        </p:nvPicPr>
        <p:blipFill>
          <a:blip r:embed="rId5" cstate="email"/>
          <a:stretch>
            <a:fillRect/>
          </a:stretch>
        </p:blipFill>
        <p:spPr>
          <a:xfrm>
            <a:off x="2928926" y="2428868"/>
            <a:ext cx="2798307" cy="3714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500034" y="1071546"/>
            <a:ext cx="7500990" cy="646331"/>
          </a:xfrm>
          <a:prstGeom prst="rect">
            <a:avLst/>
          </a:prstGeom>
          <a:noFill/>
        </p:spPr>
        <p:txBody>
          <a:bodyPr wrap="square" rtlCol="0">
            <a:spAutoFit/>
          </a:bodyPr>
          <a:lstStyle/>
          <a:p>
            <a:r>
              <a:rPr lang="en-GB" dirty="0" smtClean="0"/>
              <a:t>After the war Christmas Cards became much more as we know them now.</a:t>
            </a:r>
            <a:endParaRPr lang="en-GB" dirty="0"/>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smtClean="0">
                <a:ln>
                  <a:noFill/>
                </a:ln>
                <a:solidFill>
                  <a:schemeClr val="tx2"/>
                </a:solidFill>
                <a:effectLst/>
                <a:uLnTx/>
                <a:uFillTx/>
                <a:latin typeface="+mn-lt"/>
                <a:ea typeface="+mn-ea"/>
                <a:cs typeface="+mn-cs"/>
              </a:rPr>
              <a:t>Christmas Cards after</a:t>
            </a:r>
            <a:r>
              <a:rPr kumimoji="0" lang="en-GB" sz="2700" b="0" i="0" u="none" strike="noStrike" kern="1200" cap="none" spc="0" normalizeH="0" noProof="0" dirty="0" smtClean="0">
                <a:ln>
                  <a:noFill/>
                </a:ln>
                <a:solidFill>
                  <a:schemeClr val="tx2"/>
                </a:solidFill>
                <a:effectLst/>
                <a:uLnTx/>
                <a:uFillTx/>
                <a:latin typeface="+mn-lt"/>
                <a:ea typeface="+mn-ea"/>
                <a:cs typeface="+mn-cs"/>
              </a:rPr>
              <a:t> the Great War</a:t>
            </a:r>
            <a:r>
              <a:rPr kumimoji="0" lang="en-GB" sz="2700" b="0" i="0" u="none" strike="noStrike" kern="1200" cap="none" spc="0" normalizeH="0" baseline="0" noProof="0" dirty="0" smtClean="0">
                <a:ln>
                  <a:noFill/>
                </a:ln>
                <a:solidFill>
                  <a:schemeClr val="tx2"/>
                </a:solidFill>
                <a:effectLst/>
                <a:uLnTx/>
                <a:uFillTx/>
                <a:latin typeface="+mn-lt"/>
                <a:ea typeface="+mn-ea"/>
                <a:cs typeface="+mn-cs"/>
              </a:rPr>
              <a:t>.</a:t>
            </a:r>
            <a:endParaRPr kumimoji="0" lang="en-GB"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10" name="Picture 9" descr="santa-toys2.jpg"/>
          <p:cNvPicPr>
            <a:picLocks noChangeAspect="1"/>
          </p:cNvPicPr>
          <p:nvPr/>
        </p:nvPicPr>
        <p:blipFill>
          <a:blip r:embed="rId3" cstate="email"/>
          <a:stretch>
            <a:fillRect/>
          </a:stretch>
        </p:blipFill>
        <p:spPr>
          <a:xfrm>
            <a:off x="4409014" y="1571612"/>
            <a:ext cx="4433419" cy="2857520"/>
          </a:xfrm>
          <a:prstGeom prst="rect">
            <a:avLst/>
          </a:prstGeom>
        </p:spPr>
      </p:pic>
      <p:pic>
        <p:nvPicPr>
          <p:cNvPr id="9" name="Picture 8" descr="20s-santa-and-kids-1.jpg"/>
          <p:cNvPicPr>
            <a:picLocks noChangeAspect="1"/>
          </p:cNvPicPr>
          <p:nvPr/>
        </p:nvPicPr>
        <p:blipFill>
          <a:blip r:embed="rId4" cstate="email"/>
          <a:stretch>
            <a:fillRect/>
          </a:stretch>
        </p:blipFill>
        <p:spPr>
          <a:xfrm>
            <a:off x="214282" y="2786058"/>
            <a:ext cx="4357920" cy="2805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1000100" y="714356"/>
            <a:ext cx="7500990" cy="4524315"/>
          </a:xfrm>
          <a:prstGeom prst="rect">
            <a:avLst/>
          </a:prstGeom>
          <a:noFill/>
        </p:spPr>
        <p:txBody>
          <a:bodyPr wrap="square" rtlCol="0">
            <a:spAutoFit/>
          </a:bodyPr>
          <a:lstStyle/>
          <a:p>
            <a:r>
              <a:rPr lang="en-GB" dirty="0" smtClean="0"/>
              <a:t>Activity: Great War Christmas Card Making</a:t>
            </a:r>
            <a:br>
              <a:rPr lang="en-GB" dirty="0" smtClean="0"/>
            </a:br>
            <a:r>
              <a:rPr lang="en-GB" dirty="0" smtClean="0"/>
              <a:t>Time: 20minutes </a:t>
            </a:r>
            <a:br>
              <a:rPr lang="en-GB" dirty="0" smtClean="0"/>
            </a:br>
            <a:r>
              <a:rPr lang="en-GB" dirty="0" smtClean="0"/>
              <a:t/>
            </a:r>
            <a:br>
              <a:rPr lang="en-GB" dirty="0" smtClean="0"/>
            </a:br>
            <a:r>
              <a:rPr lang="en-GB" dirty="0" smtClean="0"/>
              <a:t>Resources: A4 paper, colouring pencils.</a:t>
            </a:r>
            <a:br>
              <a:rPr lang="en-GB" dirty="0" smtClean="0"/>
            </a:br>
            <a:r>
              <a:rPr lang="en-GB" dirty="0" smtClean="0"/>
              <a:t/>
            </a:r>
            <a:br>
              <a:rPr lang="en-GB" dirty="0" smtClean="0"/>
            </a:br>
            <a:r>
              <a:rPr lang="en-GB" dirty="0" smtClean="0"/>
              <a:t>Pupils of all ages may be asked to take a sheets of A4 paper or a page in a drawing book and design their own Great War Christmas Card.</a:t>
            </a:r>
            <a:br>
              <a:rPr lang="en-GB" dirty="0" smtClean="0"/>
            </a:br>
            <a:r>
              <a:rPr lang="en-GB" dirty="0" smtClean="0"/>
              <a:t/>
            </a:r>
            <a:br>
              <a:rPr lang="en-GB" dirty="0" smtClean="0"/>
            </a:br>
            <a:r>
              <a:rPr lang="en-GB" dirty="0" smtClean="0"/>
              <a:t>If using A4 paper, each child should fold the paper in half, either vertically or horizontally and then use the front of the folded paper to draw their Great War Christmas Card design.</a:t>
            </a:r>
            <a:br>
              <a:rPr lang="en-GB" dirty="0" smtClean="0"/>
            </a:br>
            <a:r>
              <a:rPr lang="en-GB" dirty="0" smtClean="0"/>
              <a:t/>
            </a:r>
            <a:br>
              <a:rPr lang="en-GB" dirty="0" smtClean="0"/>
            </a:br>
            <a:r>
              <a:rPr lang="en-GB" dirty="0" smtClean="0"/>
              <a:t>If you have card available then pupils should write on the inside of the card to a family member and take the card home to give them.</a:t>
            </a:r>
            <a:endParaRPr lang="en-GB" dirty="0"/>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smtClean="0">
                <a:ln>
                  <a:noFill/>
                </a:ln>
                <a:solidFill>
                  <a:schemeClr val="tx2"/>
                </a:solidFill>
                <a:effectLst/>
                <a:uLnTx/>
                <a:uFillTx/>
                <a:latin typeface="+mn-lt"/>
                <a:ea typeface="+mn-ea"/>
                <a:cs typeface="+mn-cs"/>
              </a:rPr>
              <a:t>Activities</a:t>
            </a:r>
            <a:endParaRPr kumimoji="0" lang="en-GB" sz="27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1000100" y="714356"/>
            <a:ext cx="7500990" cy="4539704"/>
          </a:xfrm>
          <a:prstGeom prst="rect">
            <a:avLst/>
          </a:prstGeom>
          <a:noFill/>
        </p:spPr>
        <p:txBody>
          <a:bodyPr wrap="square" rtlCol="0">
            <a:spAutoFit/>
          </a:bodyPr>
          <a:lstStyle/>
          <a:p>
            <a:r>
              <a:rPr lang="en-GB" sz="1700" dirty="0" smtClean="0"/>
              <a:t>Activity: Creative Writing – 1914 Christmas Truce</a:t>
            </a:r>
            <a:br>
              <a:rPr lang="en-GB" sz="1700" dirty="0" smtClean="0"/>
            </a:br>
            <a:r>
              <a:rPr lang="en-GB" sz="1700" dirty="0" smtClean="0"/>
              <a:t>Time: 30minutes </a:t>
            </a:r>
            <a:br>
              <a:rPr lang="en-GB" sz="1700" dirty="0" smtClean="0"/>
            </a:br>
            <a:r>
              <a:rPr lang="en-GB" sz="1700" dirty="0" smtClean="0"/>
              <a:t/>
            </a:r>
            <a:br>
              <a:rPr lang="en-GB" sz="1700" dirty="0" smtClean="0"/>
            </a:br>
            <a:r>
              <a:rPr lang="en-GB" sz="1700" dirty="0" smtClean="0"/>
              <a:t>Resources: War Interview with Henry Williamson who took part in the truce:  </a:t>
            </a:r>
            <a:r>
              <a:rPr lang="en-GB" sz="1700" dirty="0" smtClean="0">
                <a:hlinkClick r:id="rId3"/>
              </a:rPr>
              <a:t>Henry Williamson Interview Link</a:t>
            </a:r>
            <a:r>
              <a:rPr lang="en-GB" sz="1700" dirty="0" smtClean="0"/>
              <a:t> and the story of the truce: </a:t>
            </a:r>
            <a:r>
              <a:rPr lang="en-GB" sz="1700" dirty="0" smtClean="0">
                <a:hlinkClick r:id="rId4"/>
              </a:rPr>
              <a:t>www.youtube.com</a:t>
            </a:r>
            <a:r>
              <a:rPr lang="en-GB" sz="1700" dirty="0" smtClean="0"/>
              <a:t/>
            </a:r>
            <a:br>
              <a:rPr lang="en-GB" sz="1700" dirty="0" smtClean="0"/>
            </a:br>
            <a:r>
              <a:rPr lang="en-GB" sz="1700" dirty="0" smtClean="0"/>
              <a:t/>
            </a:r>
            <a:br>
              <a:rPr lang="en-GB" sz="1700" dirty="0" smtClean="0"/>
            </a:br>
            <a:r>
              <a:rPr lang="en-GB" sz="1700" dirty="0" smtClean="0"/>
              <a:t>During Christmas 1914 soldiers in the trenches stopped shooting each other and eventually met in No Man’s Land. They swapped gifts and despite the language barrier discovered that the English and German soldiers were very much alike.</a:t>
            </a:r>
            <a:br>
              <a:rPr lang="en-GB" sz="1700" dirty="0" smtClean="0"/>
            </a:br>
            <a:r>
              <a:rPr lang="en-GB" sz="1700" dirty="0" smtClean="0"/>
              <a:t/>
            </a:r>
            <a:br>
              <a:rPr lang="en-GB" sz="1700" dirty="0" smtClean="0"/>
            </a:br>
            <a:r>
              <a:rPr lang="en-GB" sz="1700" dirty="0" smtClean="0"/>
              <a:t>Pupils can watch the interview with Henry Williamson, who was a Private in the London Regiment in 1914 during the truce. </a:t>
            </a:r>
            <a:br>
              <a:rPr lang="en-GB" sz="1700" dirty="0" smtClean="0"/>
            </a:br>
            <a:r>
              <a:rPr lang="en-GB" sz="1700" dirty="0" smtClean="0"/>
              <a:t/>
            </a:r>
            <a:br>
              <a:rPr lang="en-GB" sz="1700" dirty="0" smtClean="0"/>
            </a:br>
            <a:r>
              <a:rPr lang="en-GB" sz="1700" dirty="0" smtClean="0"/>
              <a:t>Pupils may then write a short story about how they think they would have felt if they were taking part in the Christmas Truce.</a:t>
            </a:r>
            <a:endParaRPr lang="en-GB" sz="1700" dirty="0"/>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smtClean="0">
                <a:ln>
                  <a:noFill/>
                </a:ln>
                <a:solidFill>
                  <a:schemeClr val="tx2"/>
                </a:solidFill>
                <a:effectLst/>
                <a:uLnTx/>
                <a:uFillTx/>
                <a:latin typeface="+mn-lt"/>
                <a:ea typeface="+mn-ea"/>
                <a:cs typeface="+mn-cs"/>
              </a:rPr>
              <a:t>Activities</a:t>
            </a:r>
            <a:endParaRPr kumimoji="0" lang="en-GB" sz="27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285720" y="500042"/>
            <a:ext cx="8572560" cy="5078313"/>
          </a:xfrm>
          <a:prstGeom prst="rect">
            <a:avLst/>
          </a:prstGeom>
          <a:noFill/>
        </p:spPr>
        <p:txBody>
          <a:bodyPr wrap="square" rtlCol="0">
            <a:spAutoFit/>
          </a:bodyPr>
          <a:lstStyle/>
          <a:p>
            <a:pPr fontAlgn="base"/>
            <a:r>
              <a:rPr lang="en-GB" sz="1200" dirty="0" smtClean="0">
                <a:latin typeface="Calibri" pitchFamily="34" charset="0"/>
                <a:cs typeface="Calibri" pitchFamily="34" charset="0"/>
              </a:rPr>
              <a:t>The Victorian Christmas Card.</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Murderous frogs, children boiled in teapots and a dead birds are generally not images seen today on Christmas card, but in Victorian times it was all par for the course.</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The first Christmas cards were produced 1843 but it was not until the 1870s, and the introduction of the halfpenny stamp, that sending cards was affordable for almost everyone – and the Victorians leapt upon the idea.</a:t>
            </a:r>
            <a:br>
              <a:rPr lang="en-GB" sz="1200" dirty="0" smtClean="0">
                <a:latin typeface="Calibri" pitchFamily="34" charset="0"/>
                <a:cs typeface="Calibri" pitchFamily="34" charset="0"/>
              </a:rPr>
            </a:br>
            <a:endParaRPr lang="en-GB" sz="1200" dirty="0" smtClean="0">
              <a:latin typeface="Calibri" pitchFamily="34" charset="0"/>
              <a:cs typeface="Calibri" pitchFamily="34" charset="0"/>
            </a:endParaRPr>
          </a:p>
          <a:p>
            <a:pPr fontAlgn="base"/>
            <a:r>
              <a:rPr lang="en-GB" sz="1200" dirty="0" smtClean="0">
                <a:latin typeface="Calibri" pitchFamily="34" charset="0"/>
                <a:cs typeface="Calibri" pitchFamily="34" charset="0"/>
              </a:rPr>
              <a:t>It was usual in the 19th Century for friends and relations to exchange letters at Christmas time. They would tell of the year's events and their wishes for the coming year. Cards were cheap and cheerful, leading to a real fad of sending greetings in such a way. There was a huge amount of material, publishers would produce loads and loads. Popular images were reused and reprinted as Christmas cards, even if they weren't particularly festive. </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The cards were not only overwhelmingly secular, but some were grimly non-festive. Rosy-faced children gathered round a decorated tree might be seen on a card - but so might a dead robin or a turnip wearing a hat.</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Food featured a lot - not just in family feasts and traditional spreads and what could be more seasonal than a child boiled in a teapot? Perhaps a malevolent clown about to assault a policeman with a red hot poker. </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Christmas is a time for mirth, the card on the right reminds us. This merriment is expressed by two ladies rolling an elderly man in snow. So why were such odd things depicted? The Victorians had a different idea to what Christmas was about - not particularly Christian, but a time of good humour. You may find a mouse riding a lobster strange - we find it funny, but its horses for courses.</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Of course, there were also cards more like the ones we post today - with frosty scenes, Father Christmas and family get-togethers. For all the more unusual ones, there were probably 100 entirely Christmassy ones. It's just the unusual ones which stand out.</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(Extracted from article by </a:t>
            </a:r>
            <a:r>
              <a:rPr lang="en-GB" sz="1200" dirty="0" err="1" smtClean="0">
                <a:latin typeface="Calibri" pitchFamily="34" charset="0"/>
                <a:cs typeface="Calibri" pitchFamily="34" charset="0"/>
                <a:hlinkClick r:id="rId3"/>
              </a:rPr>
              <a:t>Bethan</a:t>
            </a:r>
            <a:r>
              <a:rPr lang="en-GB" sz="1200" dirty="0" smtClean="0">
                <a:latin typeface="Calibri" pitchFamily="34" charset="0"/>
                <a:cs typeface="Calibri" pitchFamily="34" charset="0"/>
                <a:hlinkClick r:id="rId3"/>
              </a:rPr>
              <a:t> Bell, BBC Online</a:t>
            </a:r>
            <a:r>
              <a:rPr lang="en-GB" sz="1200" dirty="0" smtClean="0">
                <a:latin typeface="Calibri" pitchFamily="34" charset="0"/>
                <a:cs typeface="Calibri" pitchFamily="34" charset="0"/>
              </a:rPr>
              <a:t>.)</a:t>
            </a:r>
          </a:p>
          <a:p>
            <a:endParaRPr lang="en-GB" sz="1200" dirty="0">
              <a:latin typeface="Calibri" pitchFamily="34" charset="0"/>
              <a:cs typeface="Calibri" pitchFamily="34" charset="0"/>
            </a:endParaRPr>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Teacher’s Notes:</a:t>
            </a:r>
            <a:endParaRPr kumimoji="0" lang="en-GB" sz="16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285720" y="500042"/>
            <a:ext cx="8572560" cy="4708981"/>
          </a:xfrm>
          <a:prstGeom prst="rect">
            <a:avLst/>
          </a:prstGeom>
          <a:noFill/>
        </p:spPr>
        <p:txBody>
          <a:bodyPr wrap="square" rtlCol="0">
            <a:spAutoFit/>
          </a:bodyPr>
          <a:lstStyle/>
          <a:p>
            <a:pPr fontAlgn="base"/>
            <a:r>
              <a:rPr lang="en-GB" sz="1200" dirty="0" smtClean="0">
                <a:latin typeface="Calibri" pitchFamily="34" charset="0"/>
                <a:cs typeface="Calibri" pitchFamily="34" charset="0"/>
              </a:rPr>
              <a:t>The Christmas Truce.</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The Christmas Truce has become one of the most famous and </a:t>
            </a:r>
            <a:r>
              <a:rPr lang="en-GB" sz="1200" dirty="0" err="1" smtClean="0">
                <a:latin typeface="Calibri" pitchFamily="34" charset="0"/>
                <a:cs typeface="Calibri" pitchFamily="34" charset="0"/>
              </a:rPr>
              <a:t>mythologised</a:t>
            </a:r>
            <a:r>
              <a:rPr lang="en-GB" sz="1200" dirty="0" smtClean="0">
                <a:latin typeface="Calibri" pitchFamily="34" charset="0"/>
                <a:cs typeface="Calibri" pitchFamily="34" charset="0"/>
              </a:rPr>
              <a:t> events of the First World War. But what was the real story behind the truce? Why did it happen and did British and German soldiers really play football in no-man's land?</a:t>
            </a:r>
            <a:br>
              <a:rPr lang="en-GB" sz="1200" dirty="0" smtClean="0">
                <a:latin typeface="Calibri" pitchFamily="34" charset="0"/>
                <a:cs typeface="Calibri" pitchFamily="34" charset="0"/>
              </a:rPr>
            </a:br>
            <a:endParaRPr lang="en-GB" sz="1200" dirty="0" smtClean="0">
              <a:latin typeface="Calibri" pitchFamily="34" charset="0"/>
              <a:cs typeface="Calibri" pitchFamily="34" charset="0"/>
            </a:endParaRPr>
          </a:p>
          <a:p>
            <a:pPr fontAlgn="base"/>
            <a:r>
              <a:rPr lang="en-GB" sz="1200" dirty="0" smtClean="0">
                <a:latin typeface="Calibri" pitchFamily="34" charset="0"/>
                <a:cs typeface="Calibri" pitchFamily="34" charset="0"/>
              </a:rPr>
              <a:t>Late on Christmas Eve 1914, men of the British Expeditionary Force (BEF) heard German troops in the trenches opposite them singing carols and patriotic songs and saw lanterns and small fir trees along their trenches. Messages began to be shouted between the trenches.</a:t>
            </a:r>
            <a:br>
              <a:rPr lang="en-GB" sz="1200" dirty="0" smtClean="0">
                <a:latin typeface="Calibri" pitchFamily="34" charset="0"/>
                <a:cs typeface="Calibri" pitchFamily="34" charset="0"/>
              </a:rPr>
            </a:br>
            <a:endParaRPr lang="en-GB" sz="1200" dirty="0" smtClean="0">
              <a:latin typeface="Calibri" pitchFamily="34" charset="0"/>
              <a:cs typeface="Calibri" pitchFamily="34" charset="0"/>
            </a:endParaRPr>
          </a:p>
          <a:p>
            <a:pPr fontAlgn="base"/>
            <a:r>
              <a:rPr lang="en-GB" sz="1200" dirty="0" smtClean="0">
                <a:latin typeface="Calibri" pitchFamily="34" charset="0"/>
                <a:cs typeface="Calibri" pitchFamily="34" charset="0"/>
              </a:rPr>
              <a:t>The following day, British and German soldiers met in no man's land and exchanged gifts, took photographs and some played impromptu games of football. They also buried casualties and repaired trenches and dugouts. After Boxing Day, meetings in no man's land dwindled out.</a:t>
            </a:r>
            <a:br>
              <a:rPr lang="en-GB" sz="1200" dirty="0" smtClean="0">
                <a:latin typeface="Calibri" pitchFamily="34" charset="0"/>
                <a:cs typeface="Calibri" pitchFamily="34" charset="0"/>
              </a:rPr>
            </a:br>
            <a:endParaRPr lang="en-GB" sz="1200" dirty="0" smtClean="0">
              <a:latin typeface="Calibri" pitchFamily="34" charset="0"/>
              <a:cs typeface="Calibri" pitchFamily="34" charset="0"/>
            </a:endParaRPr>
          </a:p>
          <a:p>
            <a:pPr fontAlgn="base"/>
            <a:r>
              <a:rPr lang="en-GB" sz="1200" dirty="0" smtClean="0">
                <a:latin typeface="Calibri" pitchFamily="34" charset="0"/>
                <a:cs typeface="Calibri" pitchFamily="34" charset="0"/>
              </a:rPr>
              <a:t>The truce was not observed everywhere along the Western Front. Elsewhere the fighting continued and casualties did occur on Christmas Day. Some officers were unhappy at the truce and worried that it would undermine fighting spirit.</a:t>
            </a:r>
            <a:br>
              <a:rPr lang="en-GB" sz="1200" dirty="0" smtClean="0">
                <a:latin typeface="Calibri" pitchFamily="34" charset="0"/>
                <a:cs typeface="Calibri" pitchFamily="34" charset="0"/>
              </a:rPr>
            </a:br>
            <a:endParaRPr lang="en-GB" sz="1200" dirty="0" smtClean="0">
              <a:latin typeface="Calibri" pitchFamily="34" charset="0"/>
              <a:cs typeface="Calibri" pitchFamily="34" charset="0"/>
            </a:endParaRPr>
          </a:p>
          <a:p>
            <a:pPr fontAlgn="base"/>
            <a:r>
              <a:rPr lang="en-GB" sz="1200" dirty="0" smtClean="0">
                <a:latin typeface="Calibri" pitchFamily="34" charset="0"/>
                <a:cs typeface="Calibri" pitchFamily="34" charset="0"/>
              </a:rPr>
              <a:t>After 1914, the High Commands on both sides tried to prevent any truces on a similar scale happening again. Despite this, there were some isolated incidents of soldiers holding brief truces later in the war, and not only at Christmas.</a:t>
            </a:r>
            <a:br>
              <a:rPr lang="en-GB" sz="1200" dirty="0" smtClean="0">
                <a:latin typeface="Calibri" pitchFamily="34" charset="0"/>
                <a:cs typeface="Calibri" pitchFamily="34" charset="0"/>
              </a:rPr>
            </a:br>
            <a:endParaRPr lang="en-GB" sz="1200" dirty="0" smtClean="0">
              <a:latin typeface="Calibri" pitchFamily="34" charset="0"/>
              <a:cs typeface="Calibri" pitchFamily="34" charset="0"/>
            </a:endParaRPr>
          </a:p>
          <a:p>
            <a:pPr fontAlgn="base"/>
            <a:r>
              <a:rPr lang="en-GB" sz="1200" dirty="0" smtClean="0">
                <a:latin typeface="Calibri" pitchFamily="34" charset="0"/>
                <a:cs typeface="Calibri" pitchFamily="34" charset="0"/>
              </a:rPr>
              <a:t>In what was known as the 'Live and Let Live' system, in quiet sectors of the front line, brief pauses in the hostilities were sometimes tacitly agreed, allowing both sides to repair their trenches or gather their dead.</a:t>
            </a:r>
          </a:p>
          <a:p>
            <a:pPr fontAlgn="base"/>
            <a:r>
              <a:rPr lang="en-GB" sz="1200" dirty="0" smtClean="0"/>
              <a:t/>
            </a:r>
            <a:br>
              <a:rPr lang="en-GB" sz="1200" dirty="0" smtClean="0"/>
            </a:br>
            <a:r>
              <a:rPr lang="en-GB" sz="1200" dirty="0" smtClean="0"/>
              <a:t/>
            </a:r>
            <a:br>
              <a:rPr lang="en-GB" sz="1200" dirty="0" smtClean="0"/>
            </a:br>
            <a:r>
              <a:rPr lang="en-GB" sz="1200" dirty="0" smtClean="0"/>
              <a:t>(</a:t>
            </a:r>
            <a:r>
              <a:rPr lang="en-GB" sz="1200" dirty="0" smtClean="0">
                <a:hlinkClick r:id="rId3"/>
              </a:rPr>
              <a:t>Article from IWM</a:t>
            </a:r>
            <a:r>
              <a:rPr lang="en-GB" sz="1200" dirty="0" smtClean="0"/>
              <a:t>)</a:t>
            </a:r>
          </a:p>
          <a:p>
            <a:endParaRPr lang="en-GB" sz="1200" dirty="0"/>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Teacher’s Notes:</a:t>
            </a:r>
            <a:endParaRPr kumimoji="0" lang="en-GB" sz="16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214422"/>
            <a:ext cx="8286808" cy="1829761"/>
          </a:xfrm>
        </p:spPr>
        <p:txBody>
          <a:bodyPr/>
          <a:lstStyle/>
          <a:p>
            <a:r>
              <a:rPr lang="en-GB" dirty="0" smtClean="0"/>
              <a:t>Great War Christmas Cards</a:t>
            </a:r>
            <a:endParaRPr lang="en-GB" dirty="0"/>
          </a:p>
        </p:txBody>
      </p:sp>
      <p:sp>
        <p:nvSpPr>
          <p:cNvPr id="3" name="Subtitle 2"/>
          <p:cNvSpPr>
            <a:spLocks noGrp="1"/>
          </p:cNvSpPr>
          <p:nvPr>
            <p:ph type="subTitle" idx="1"/>
          </p:nvPr>
        </p:nvSpPr>
        <p:spPr>
          <a:xfrm>
            <a:off x="642910" y="3214686"/>
            <a:ext cx="7772400" cy="674649"/>
          </a:xfrm>
        </p:spPr>
        <p:txBody>
          <a:bodyPr/>
          <a:lstStyle/>
          <a:p>
            <a:r>
              <a:rPr lang="en-GB" dirty="0" smtClean="0"/>
              <a:t>Southend Schools Festival of Remembrance</a:t>
            </a:r>
            <a:endParaRPr lang="en-GB" dirty="0"/>
          </a:p>
        </p:txBody>
      </p:sp>
      <p:pic>
        <p:nvPicPr>
          <p:cNvPr id="5" name="Picture 4" descr="WebsiteLogoBar.jpg"/>
          <p:cNvPicPr>
            <a:picLocks noChangeAspect="1"/>
          </p:cNvPicPr>
          <p:nvPr/>
        </p:nvPicPr>
        <p:blipFill>
          <a:blip r:embed="rId2" cstate="email"/>
          <a:stretch>
            <a:fillRect/>
          </a:stretch>
        </p:blipFill>
        <p:spPr>
          <a:xfrm>
            <a:off x="0" y="142852"/>
            <a:ext cx="9144000" cy="1709854"/>
          </a:xfrm>
          <a:prstGeom prst="rect">
            <a:avLst/>
          </a:prstGeom>
        </p:spPr>
      </p:pic>
      <p:sp>
        <p:nvSpPr>
          <p:cNvPr id="8" name="Subtitle 2"/>
          <p:cNvSpPr txBox="1">
            <a:spLocks/>
          </p:cNvSpPr>
          <p:nvPr/>
        </p:nvSpPr>
        <p:spPr>
          <a:xfrm>
            <a:off x="571472" y="3929066"/>
            <a:ext cx="7772400" cy="674649"/>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3600" b="0" i="0" u="none" strike="noStrike" kern="1200" cap="none" spc="0" normalizeH="0" baseline="0" noProof="0" dirty="0" smtClean="0">
                <a:ln>
                  <a:noFill/>
                </a:ln>
                <a:solidFill>
                  <a:schemeClr val="tx2"/>
                </a:solidFill>
                <a:effectLst/>
                <a:uLnTx/>
                <a:uFillTx/>
                <a:latin typeface="+mn-lt"/>
                <a:ea typeface="+mn-ea"/>
                <a:cs typeface="+mn-cs"/>
                <a:hlinkClick r:id="rId3"/>
              </a:rPr>
              <a:t>www.ssfr.org.uk</a:t>
            </a:r>
            <a:endParaRPr kumimoji="0" lang="en-GB" sz="36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7" name="Subtitle 6"/>
          <p:cNvSpPr>
            <a:spLocks noGrp="1"/>
          </p:cNvSpPr>
          <p:nvPr>
            <p:ph type="subTitle" idx="1"/>
          </p:nvPr>
        </p:nvSpPr>
        <p:spPr>
          <a:xfrm>
            <a:off x="142844" y="214290"/>
            <a:ext cx="6072230" cy="571504"/>
          </a:xfrm>
        </p:spPr>
        <p:txBody>
          <a:bodyPr>
            <a:normAutofit/>
          </a:bodyPr>
          <a:lstStyle/>
          <a:p>
            <a:pPr algn="l"/>
            <a:r>
              <a:rPr lang="en-GB" dirty="0" smtClean="0"/>
              <a:t>Christmas Cards before the war.</a:t>
            </a:r>
            <a:endParaRPr lang="en-GB" dirty="0"/>
          </a:p>
        </p:txBody>
      </p:sp>
      <p:pic>
        <p:nvPicPr>
          <p:cNvPr id="10" name="Picture 9" descr="Edwardian Christmas Card 02.jpg"/>
          <p:cNvPicPr>
            <a:picLocks noChangeAspect="1"/>
          </p:cNvPicPr>
          <p:nvPr/>
        </p:nvPicPr>
        <p:blipFill>
          <a:blip r:embed="rId3" cstate="email"/>
          <a:stretch>
            <a:fillRect/>
          </a:stretch>
        </p:blipFill>
        <p:spPr>
          <a:xfrm>
            <a:off x="1785918" y="2643182"/>
            <a:ext cx="1369732" cy="2218189"/>
          </a:xfrm>
          <a:prstGeom prst="rect">
            <a:avLst/>
          </a:prstGeom>
        </p:spPr>
      </p:pic>
      <p:pic>
        <p:nvPicPr>
          <p:cNvPr id="11" name="Picture 10" descr="Edwardian Christmas Card 03.jpg"/>
          <p:cNvPicPr>
            <a:picLocks noChangeAspect="1"/>
          </p:cNvPicPr>
          <p:nvPr/>
        </p:nvPicPr>
        <p:blipFill>
          <a:blip r:embed="rId4" cstate="email"/>
          <a:stretch>
            <a:fillRect/>
          </a:stretch>
        </p:blipFill>
        <p:spPr>
          <a:xfrm>
            <a:off x="3714744" y="1285860"/>
            <a:ext cx="1286031" cy="1796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Edwardian Christmas Card 05.jpg"/>
          <p:cNvPicPr>
            <a:picLocks noChangeAspect="1"/>
          </p:cNvPicPr>
          <p:nvPr/>
        </p:nvPicPr>
        <p:blipFill>
          <a:blip r:embed="rId5" cstate="email"/>
          <a:stretch>
            <a:fillRect/>
          </a:stretch>
        </p:blipFill>
        <p:spPr>
          <a:xfrm>
            <a:off x="5429256" y="1000108"/>
            <a:ext cx="2245339" cy="1337380"/>
          </a:xfrm>
          <a:prstGeom prst="rect">
            <a:avLst/>
          </a:prstGeom>
        </p:spPr>
      </p:pic>
      <p:pic>
        <p:nvPicPr>
          <p:cNvPr id="14" name="Picture 13" descr="christmasgreeting.jpg"/>
          <p:cNvPicPr>
            <a:picLocks noChangeAspect="1"/>
          </p:cNvPicPr>
          <p:nvPr/>
        </p:nvPicPr>
        <p:blipFill>
          <a:blip r:embed="rId6" cstate="email"/>
          <a:stretch>
            <a:fillRect/>
          </a:stretch>
        </p:blipFill>
        <p:spPr>
          <a:xfrm>
            <a:off x="6215074" y="2786058"/>
            <a:ext cx="2023696" cy="1357322"/>
          </a:xfrm>
          <a:prstGeom prst="rect">
            <a:avLst/>
          </a:prstGeom>
        </p:spPr>
      </p:pic>
      <p:pic>
        <p:nvPicPr>
          <p:cNvPr id="15" name="Picture 14" descr="victorianchristmas-clipart-graphicsfairy010.jpg"/>
          <p:cNvPicPr>
            <a:picLocks noChangeAspect="1"/>
          </p:cNvPicPr>
          <p:nvPr/>
        </p:nvPicPr>
        <p:blipFill>
          <a:blip r:embed="rId7" cstate="email"/>
          <a:stretch>
            <a:fillRect/>
          </a:stretch>
        </p:blipFill>
        <p:spPr>
          <a:xfrm>
            <a:off x="642910" y="928670"/>
            <a:ext cx="1976713" cy="1305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_87035150_frog-murder.jpg"/>
          <p:cNvPicPr>
            <a:picLocks noChangeAspect="1"/>
          </p:cNvPicPr>
          <p:nvPr/>
        </p:nvPicPr>
        <p:blipFill>
          <a:blip r:embed="rId8" cstate="email"/>
          <a:stretch>
            <a:fillRect/>
          </a:stretch>
        </p:blipFill>
        <p:spPr>
          <a:xfrm>
            <a:off x="4071934" y="3500438"/>
            <a:ext cx="1714512" cy="1316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3"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6" name="Subtitle 6"/>
          <p:cNvSpPr>
            <a:spLocks noGrp="1"/>
          </p:cNvSpPr>
          <p:nvPr>
            <p:ph type="subTitle" idx="1"/>
          </p:nvPr>
        </p:nvSpPr>
        <p:spPr>
          <a:xfrm>
            <a:off x="142844" y="214290"/>
            <a:ext cx="7429552" cy="571504"/>
          </a:xfrm>
        </p:spPr>
        <p:txBody>
          <a:bodyPr>
            <a:normAutofit/>
          </a:bodyPr>
          <a:lstStyle/>
          <a:p>
            <a:pPr algn="l"/>
            <a:r>
              <a:rPr lang="en-GB" dirty="0" smtClean="0"/>
              <a:t>Christmas Cards before the war.</a:t>
            </a:r>
            <a:endParaRPr lang="en-GB" dirty="0"/>
          </a:p>
        </p:txBody>
      </p:sp>
      <p:sp>
        <p:nvSpPr>
          <p:cNvPr id="17" name="TextBox 16"/>
          <p:cNvSpPr txBox="1"/>
          <p:nvPr/>
        </p:nvSpPr>
        <p:spPr>
          <a:xfrm>
            <a:off x="500034" y="1000108"/>
            <a:ext cx="7500990" cy="646331"/>
          </a:xfrm>
          <a:prstGeom prst="rect">
            <a:avLst/>
          </a:prstGeom>
          <a:noFill/>
        </p:spPr>
        <p:txBody>
          <a:bodyPr wrap="square" rtlCol="0">
            <a:spAutoFit/>
          </a:bodyPr>
          <a:lstStyle/>
          <a:p>
            <a:r>
              <a:rPr lang="en-GB" dirty="0" smtClean="0"/>
              <a:t>The Victorians had some very nice Christmas Cards,</a:t>
            </a:r>
            <a:br>
              <a:rPr lang="en-GB" dirty="0" smtClean="0"/>
            </a:br>
            <a:r>
              <a:rPr lang="en-GB" dirty="0" smtClean="0"/>
              <a:t>but they only showed rich people.</a:t>
            </a:r>
            <a:endParaRPr lang="en-GB" dirty="0"/>
          </a:p>
        </p:txBody>
      </p:sp>
      <p:pic>
        <p:nvPicPr>
          <p:cNvPr id="18" name="Picture 17" descr="_87035150_frog-murder.jpg"/>
          <p:cNvPicPr>
            <a:picLocks noChangeAspect="1"/>
          </p:cNvPicPr>
          <p:nvPr/>
        </p:nvPicPr>
        <p:blipFill>
          <a:blip r:embed="rId4" cstate="email"/>
          <a:stretch>
            <a:fillRect/>
          </a:stretch>
        </p:blipFill>
        <p:spPr>
          <a:xfrm>
            <a:off x="4929190" y="2071678"/>
            <a:ext cx="3809370" cy="2614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christmasgreeting.jpg"/>
          <p:cNvPicPr>
            <a:picLocks noChangeAspect="1"/>
          </p:cNvPicPr>
          <p:nvPr/>
        </p:nvPicPr>
        <p:blipFill>
          <a:blip r:embed="rId5" cstate="email"/>
          <a:stretch>
            <a:fillRect/>
          </a:stretch>
        </p:blipFill>
        <p:spPr>
          <a:xfrm>
            <a:off x="500034" y="2071678"/>
            <a:ext cx="4025998" cy="2659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6" name="Subtitle 6"/>
          <p:cNvSpPr>
            <a:spLocks noGrp="1"/>
          </p:cNvSpPr>
          <p:nvPr>
            <p:ph type="subTitle" idx="1"/>
          </p:nvPr>
        </p:nvSpPr>
        <p:spPr>
          <a:xfrm>
            <a:off x="142844" y="214290"/>
            <a:ext cx="7429552" cy="571504"/>
          </a:xfrm>
        </p:spPr>
        <p:txBody>
          <a:bodyPr>
            <a:normAutofit/>
          </a:bodyPr>
          <a:lstStyle/>
          <a:p>
            <a:pPr algn="l"/>
            <a:r>
              <a:rPr lang="en-GB" dirty="0" smtClean="0"/>
              <a:t>Christmas Cards before the war.</a:t>
            </a:r>
            <a:endParaRPr lang="en-GB" dirty="0"/>
          </a:p>
        </p:txBody>
      </p:sp>
      <p:sp>
        <p:nvSpPr>
          <p:cNvPr id="17" name="TextBox 16"/>
          <p:cNvSpPr txBox="1"/>
          <p:nvPr/>
        </p:nvSpPr>
        <p:spPr>
          <a:xfrm>
            <a:off x="500034" y="1000108"/>
            <a:ext cx="7500990" cy="369332"/>
          </a:xfrm>
          <a:prstGeom prst="rect">
            <a:avLst/>
          </a:prstGeom>
          <a:noFill/>
        </p:spPr>
        <p:txBody>
          <a:bodyPr wrap="square" rtlCol="0">
            <a:spAutoFit/>
          </a:bodyPr>
          <a:lstStyle/>
          <a:p>
            <a:r>
              <a:rPr lang="en-GB" dirty="0" smtClean="0"/>
              <a:t>And there were some very creepy Victorian Christmas Cards.</a:t>
            </a:r>
            <a:endParaRPr lang="en-GB" dirty="0"/>
          </a:p>
        </p:txBody>
      </p:sp>
      <p:pic>
        <p:nvPicPr>
          <p:cNvPr id="18" name="Picture 17" descr="_87035150_frog-murder.jpg"/>
          <p:cNvPicPr>
            <a:picLocks noChangeAspect="1"/>
          </p:cNvPicPr>
          <p:nvPr/>
        </p:nvPicPr>
        <p:blipFill>
          <a:blip r:embed="rId3" cstate="email"/>
          <a:stretch>
            <a:fillRect/>
          </a:stretch>
        </p:blipFill>
        <p:spPr>
          <a:xfrm>
            <a:off x="4857752" y="1928802"/>
            <a:ext cx="3809370" cy="2924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christmasgreeting.jpg"/>
          <p:cNvPicPr>
            <a:picLocks noChangeAspect="1"/>
          </p:cNvPicPr>
          <p:nvPr/>
        </p:nvPicPr>
        <p:blipFill>
          <a:blip r:embed="rId4" cstate="email"/>
          <a:stretch>
            <a:fillRect/>
          </a:stretch>
        </p:blipFill>
        <p:spPr>
          <a:xfrm>
            <a:off x="357158" y="1857364"/>
            <a:ext cx="4267200" cy="307183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6" name="Subtitle 6"/>
          <p:cNvSpPr>
            <a:spLocks noGrp="1"/>
          </p:cNvSpPr>
          <p:nvPr>
            <p:ph type="subTitle" idx="1"/>
          </p:nvPr>
        </p:nvSpPr>
        <p:spPr>
          <a:xfrm>
            <a:off x="142844" y="214290"/>
            <a:ext cx="7429552" cy="571504"/>
          </a:xfrm>
        </p:spPr>
        <p:txBody>
          <a:bodyPr>
            <a:normAutofit/>
          </a:bodyPr>
          <a:lstStyle/>
          <a:p>
            <a:pPr algn="l"/>
            <a:r>
              <a:rPr lang="en-GB" dirty="0" smtClean="0"/>
              <a:t>Christmas Cards before the war…</a:t>
            </a:r>
            <a:endParaRPr lang="en-GB" dirty="0"/>
          </a:p>
        </p:txBody>
      </p:sp>
      <p:sp>
        <p:nvSpPr>
          <p:cNvPr id="17" name="TextBox 16"/>
          <p:cNvSpPr txBox="1"/>
          <p:nvPr/>
        </p:nvSpPr>
        <p:spPr>
          <a:xfrm>
            <a:off x="500034" y="1071546"/>
            <a:ext cx="7500990" cy="369332"/>
          </a:xfrm>
          <a:prstGeom prst="rect">
            <a:avLst/>
          </a:prstGeom>
          <a:noFill/>
        </p:spPr>
        <p:txBody>
          <a:bodyPr wrap="square" rtlCol="0">
            <a:spAutoFit/>
          </a:bodyPr>
          <a:lstStyle/>
          <a:p>
            <a:r>
              <a:rPr lang="en-GB" dirty="0" smtClean="0"/>
              <a:t>Fortunately between 1901 and 1913 things got a little nicer.</a:t>
            </a:r>
            <a:endParaRPr lang="en-GB" dirty="0"/>
          </a:p>
        </p:txBody>
      </p:sp>
      <p:pic>
        <p:nvPicPr>
          <p:cNvPr id="7" name="Picture 6" descr="Edwardian Christmas Card 06.jpg"/>
          <p:cNvPicPr>
            <a:picLocks noChangeAspect="1"/>
          </p:cNvPicPr>
          <p:nvPr/>
        </p:nvPicPr>
        <p:blipFill>
          <a:blip r:embed="rId3" cstate="email"/>
          <a:stretch>
            <a:fillRect/>
          </a:stretch>
        </p:blipFill>
        <p:spPr>
          <a:xfrm>
            <a:off x="4857752" y="1643050"/>
            <a:ext cx="3821183" cy="2464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Edwardian Christmas Card 04.jpg"/>
          <p:cNvPicPr>
            <a:picLocks noChangeAspect="1"/>
          </p:cNvPicPr>
          <p:nvPr/>
        </p:nvPicPr>
        <p:blipFill>
          <a:blip r:embed="rId4" cstate="email"/>
          <a:stretch>
            <a:fillRect/>
          </a:stretch>
        </p:blipFill>
        <p:spPr>
          <a:xfrm>
            <a:off x="1643042" y="2214554"/>
            <a:ext cx="3665706" cy="2428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Edwardian Christmas Card 02.jpg"/>
          <p:cNvPicPr>
            <a:picLocks noChangeAspect="1"/>
          </p:cNvPicPr>
          <p:nvPr/>
        </p:nvPicPr>
        <p:blipFill>
          <a:blip r:embed="rId5" cstate="email"/>
          <a:stretch>
            <a:fillRect/>
          </a:stretch>
        </p:blipFill>
        <p:spPr>
          <a:xfrm>
            <a:off x="214282" y="3357562"/>
            <a:ext cx="2071702" cy="335498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6" name="Subtitle 6"/>
          <p:cNvSpPr>
            <a:spLocks noGrp="1"/>
          </p:cNvSpPr>
          <p:nvPr>
            <p:ph type="subTitle" idx="1"/>
          </p:nvPr>
        </p:nvSpPr>
        <p:spPr>
          <a:xfrm>
            <a:off x="142844" y="214290"/>
            <a:ext cx="7429552" cy="571504"/>
          </a:xfrm>
        </p:spPr>
        <p:txBody>
          <a:bodyPr>
            <a:normAutofit/>
          </a:bodyPr>
          <a:lstStyle/>
          <a:p>
            <a:pPr algn="l"/>
            <a:r>
              <a:rPr lang="en-GB" dirty="0" smtClean="0"/>
              <a:t>Christmas Cards before the war…</a:t>
            </a:r>
            <a:endParaRPr lang="en-GB" dirty="0"/>
          </a:p>
        </p:txBody>
      </p:sp>
      <p:sp>
        <p:nvSpPr>
          <p:cNvPr id="17" name="TextBox 16"/>
          <p:cNvSpPr txBox="1"/>
          <p:nvPr/>
        </p:nvSpPr>
        <p:spPr>
          <a:xfrm>
            <a:off x="500034" y="1071546"/>
            <a:ext cx="7500990" cy="369332"/>
          </a:xfrm>
          <a:prstGeom prst="rect">
            <a:avLst/>
          </a:prstGeom>
          <a:noFill/>
        </p:spPr>
        <p:txBody>
          <a:bodyPr wrap="square" rtlCol="0">
            <a:spAutoFit/>
          </a:bodyPr>
          <a:lstStyle/>
          <a:p>
            <a:r>
              <a:rPr lang="en-GB" dirty="0" smtClean="0"/>
              <a:t>Although I’m not sure if I’d have liked getting these.</a:t>
            </a:r>
            <a:endParaRPr lang="en-GB" dirty="0"/>
          </a:p>
        </p:txBody>
      </p:sp>
      <p:pic>
        <p:nvPicPr>
          <p:cNvPr id="7" name="Picture 6" descr="Edwardian Christmas Card 06.jpg"/>
          <p:cNvPicPr>
            <a:picLocks noChangeAspect="1"/>
          </p:cNvPicPr>
          <p:nvPr/>
        </p:nvPicPr>
        <p:blipFill>
          <a:blip r:embed="rId3" cstate="email"/>
          <a:stretch>
            <a:fillRect/>
          </a:stretch>
        </p:blipFill>
        <p:spPr>
          <a:xfrm>
            <a:off x="642910" y="1785926"/>
            <a:ext cx="2994773" cy="4183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Edwardian Christmas Card 04.jpg"/>
          <p:cNvPicPr>
            <a:picLocks noChangeAspect="1"/>
          </p:cNvPicPr>
          <p:nvPr/>
        </p:nvPicPr>
        <p:blipFill>
          <a:blip r:embed="rId4" cstate="email"/>
          <a:stretch>
            <a:fillRect/>
          </a:stretch>
        </p:blipFill>
        <p:spPr>
          <a:xfrm>
            <a:off x="4357686" y="2071678"/>
            <a:ext cx="4204780" cy="2585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6" name="Subtitle 6"/>
          <p:cNvSpPr>
            <a:spLocks noGrp="1"/>
          </p:cNvSpPr>
          <p:nvPr>
            <p:ph type="subTitle" idx="1"/>
          </p:nvPr>
        </p:nvSpPr>
        <p:spPr>
          <a:xfrm>
            <a:off x="142844" y="214290"/>
            <a:ext cx="7429552" cy="571504"/>
          </a:xfrm>
        </p:spPr>
        <p:txBody>
          <a:bodyPr>
            <a:normAutofit/>
          </a:bodyPr>
          <a:lstStyle/>
          <a:p>
            <a:pPr algn="l"/>
            <a:r>
              <a:rPr lang="en-GB" dirty="0" smtClean="0"/>
              <a:t>Christmas Cards at the start of the war.</a:t>
            </a:r>
            <a:endParaRPr lang="en-GB" dirty="0"/>
          </a:p>
        </p:txBody>
      </p:sp>
      <p:sp>
        <p:nvSpPr>
          <p:cNvPr id="17" name="TextBox 16"/>
          <p:cNvSpPr txBox="1"/>
          <p:nvPr/>
        </p:nvSpPr>
        <p:spPr>
          <a:xfrm>
            <a:off x="500034" y="1071546"/>
            <a:ext cx="7500990" cy="646331"/>
          </a:xfrm>
          <a:prstGeom prst="rect">
            <a:avLst/>
          </a:prstGeom>
          <a:noFill/>
        </p:spPr>
        <p:txBody>
          <a:bodyPr wrap="square" rtlCol="0">
            <a:spAutoFit/>
          </a:bodyPr>
          <a:lstStyle/>
          <a:p>
            <a:r>
              <a:rPr lang="en-GB" dirty="0" smtClean="0"/>
              <a:t>At Christmas 1914 the cards started to be more military and patriotic.</a:t>
            </a:r>
            <a:endParaRPr lang="en-GB" dirty="0"/>
          </a:p>
        </p:txBody>
      </p:sp>
      <p:pic>
        <p:nvPicPr>
          <p:cNvPr id="9" name="Picture 8" descr="24290B6800000578-2880501-PIC_BY_MERCURY_PRESS_PICTURED_A_WORLD_WAR_1_CHRISTMAS_CARD_SENT_-m-32_1418991012741.jpg"/>
          <p:cNvPicPr>
            <a:picLocks noChangeAspect="1"/>
          </p:cNvPicPr>
          <p:nvPr/>
        </p:nvPicPr>
        <p:blipFill>
          <a:blip r:embed="rId3" cstate="email"/>
          <a:stretch>
            <a:fillRect/>
          </a:stretch>
        </p:blipFill>
        <p:spPr>
          <a:xfrm>
            <a:off x="642910" y="2285992"/>
            <a:ext cx="4143404" cy="2386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7391548.jpg"/>
          <p:cNvPicPr>
            <a:picLocks noChangeAspect="1"/>
          </p:cNvPicPr>
          <p:nvPr/>
        </p:nvPicPr>
        <p:blipFill>
          <a:blip r:embed="rId4" cstate="email"/>
          <a:stretch>
            <a:fillRect/>
          </a:stretch>
        </p:blipFill>
        <p:spPr>
          <a:xfrm>
            <a:off x="5572132" y="1857364"/>
            <a:ext cx="2293939" cy="3643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500034" y="1071546"/>
            <a:ext cx="7500990" cy="369332"/>
          </a:xfrm>
          <a:prstGeom prst="rect">
            <a:avLst/>
          </a:prstGeom>
          <a:noFill/>
        </p:spPr>
        <p:txBody>
          <a:bodyPr wrap="square" rtlCol="0">
            <a:spAutoFit/>
          </a:bodyPr>
          <a:lstStyle/>
          <a:p>
            <a:r>
              <a:rPr lang="en-GB" dirty="0" smtClean="0"/>
              <a:t>Of course it wasn’t only the English that had Christmas Cards.</a:t>
            </a:r>
            <a:endParaRPr lang="en-GB" dirty="0"/>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smtClean="0">
                <a:ln>
                  <a:noFill/>
                </a:ln>
                <a:solidFill>
                  <a:schemeClr val="tx2"/>
                </a:solidFill>
                <a:effectLst/>
                <a:uLnTx/>
                <a:uFillTx/>
                <a:latin typeface="+mn-lt"/>
                <a:ea typeface="+mn-ea"/>
                <a:cs typeface="+mn-cs"/>
              </a:rPr>
              <a:t>Christmas Cards at the start of the war.</a:t>
            </a:r>
            <a:endParaRPr kumimoji="0" lang="en-GB"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11" name="Picture 10" descr="German WWI Christmas card for New Years.jpg"/>
          <p:cNvPicPr>
            <a:picLocks noChangeAspect="1"/>
          </p:cNvPicPr>
          <p:nvPr/>
        </p:nvPicPr>
        <p:blipFill>
          <a:blip r:embed="rId3" cstate="email"/>
          <a:stretch>
            <a:fillRect/>
          </a:stretch>
        </p:blipFill>
        <p:spPr>
          <a:xfrm>
            <a:off x="6429388" y="1571612"/>
            <a:ext cx="2472704" cy="3940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patriotic_german_card_6_by_arminius1871-d8krv7r.jpg"/>
          <p:cNvPicPr>
            <a:picLocks noChangeAspect="1"/>
          </p:cNvPicPr>
          <p:nvPr/>
        </p:nvPicPr>
        <p:blipFill>
          <a:blip r:embed="rId4" cstate="email"/>
          <a:stretch>
            <a:fillRect/>
          </a:stretch>
        </p:blipFill>
        <p:spPr>
          <a:xfrm>
            <a:off x="214282" y="2714620"/>
            <a:ext cx="2548107" cy="4000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German 1914.jpg"/>
          <p:cNvPicPr>
            <a:picLocks noChangeAspect="1"/>
          </p:cNvPicPr>
          <p:nvPr/>
        </p:nvPicPr>
        <p:blipFill>
          <a:blip r:embed="rId5" cstate="email"/>
          <a:srcRect/>
          <a:stretch>
            <a:fillRect/>
          </a:stretch>
        </p:blipFill>
        <p:spPr>
          <a:xfrm>
            <a:off x="2714612" y="2428868"/>
            <a:ext cx="3855696" cy="2428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500034" y="1071546"/>
            <a:ext cx="7500990" cy="646331"/>
          </a:xfrm>
          <a:prstGeom prst="rect">
            <a:avLst/>
          </a:prstGeom>
          <a:noFill/>
        </p:spPr>
        <p:txBody>
          <a:bodyPr wrap="square" rtlCol="0">
            <a:spAutoFit/>
          </a:bodyPr>
          <a:lstStyle/>
          <a:p>
            <a:r>
              <a:rPr lang="en-GB" dirty="0" smtClean="0"/>
              <a:t>As the war went on people began to concentrate more on their loved ones coming homes safely.</a:t>
            </a:r>
            <a:endParaRPr lang="en-GB" dirty="0"/>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smtClean="0">
                <a:ln>
                  <a:noFill/>
                </a:ln>
                <a:solidFill>
                  <a:schemeClr val="tx2"/>
                </a:solidFill>
                <a:effectLst/>
                <a:uLnTx/>
                <a:uFillTx/>
                <a:latin typeface="+mn-lt"/>
                <a:ea typeface="+mn-ea"/>
                <a:cs typeface="+mn-cs"/>
              </a:rPr>
              <a:t>Christmas Cards during</a:t>
            </a:r>
            <a:r>
              <a:rPr kumimoji="0" lang="en-GB" sz="2700" b="0" i="0" u="none" strike="noStrike" kern="1200" cap="none" spc="0" normalizeH="0" noProof="0" dirty="0" smtClean="0">
                <a:ln>
                  <a:noFill/>
                </a:ln>
                <a:solidFill>
                  <a:schemeClr val="tx2"/>
                </a:solidFill>
                <a:effectLst/>
                <a:uLnTx/>
                <a:uFillTx/>
                <a:latin typeface="+mn-lt"/>
                <a:ea typeface="+mn-ea"/>
                <a:cs typeface="+mn-cs"/>
              </a:rPr>
              <a:t> the Great War</a:t>
            </a:r>
            <a:r>
              <a:rPr kumimoji="0" lang="en-GB" sz="2700" b="0" i="0" u="none" strike="noStrike" kern="1200" cap="none" spc="0" normalizeH="0" baseline="0" noProof="0" dirty="0" smtClean="0">
                <a:ln>
                  <a:noFill/>
                </a:ln>
                <a:solidFill>
                  <a:schemeClr val="tx2"/>
                </a:solidFill>
                <a:effectLst/>
                <a:uLnTx/>
                <a:uFillTx/>
                <a:latin typeface="+mn-lt"/>
                <a:ea typeface="+mn-ea"/>
                <a:cs typeface="+mn-cs"/>
              </a:rPr>
              <a:t>.</a:t>
            </a:r>
            <a:endParaRPr kumimoji="0" lang="en-GB"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9" name="Picture 8" descr="WW1 Christmas Cards 00.jpg"/>
          <p:cNvPicPr>
            <a:picLocks noChangeAspect="1"/>
          </p:cNvPicPr>
          <p:nvPr/>
        </p:nvPicPr>
        <p:blipFill>
          <a:blip r:embed="rId3" cstate="email"/>
          <a:stretch>
            <a:fillRect/>
          </a:stretch>
        </p:blipFill>
        <p:spPr>
          <a:xfrm>
            <a:off x="928662" y="2000240"/>
            <a:ext cx="2983992" cy="4715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WW1 Christmas Cards 03.jpg"/>
          <p:cNvPicPr>
            <a:picLocks noChangeAspect="1"/>
          </p:cNvPicPr>
          <p:nvPr/>
        </p:nvPicPr>
        <p:blipFill>
          <a:blip r:embed="rId4" cstate="email"/>
          <a:stretch>
            <a:fillRect/>
          </a:stretch>
        </p:blipFill>
        <p:spPr>
          <a:xfrm>
            <a:off x="5357818" y="1571612"/>
            <a:ext cx="2577180" cy="4044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140</TotalTime>
  <Words>323</Words>
  <Application>Microsoft Office PowerPoint</Application>
  <PresentationFormat>On-screen Show (4:3)</PresentationFormat>
  <Paragraphs>46</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Great War Christmas Cards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Great War Christmas Cards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War Christmas Cards</dc:title>
  <dc:creator>Alastair Deacon</dc:creator>
  <cp:lastModifiedBy>Alastair Deacon</cp:lastModifiedBy>
  <cp:revision>22</cp:revision>
  <dcterms:created xsi:type="dcterms:W3CDTF">2017-12-05T09:06:58Z</dcterms:created>
  <dcterms:modified xsi:type="dcterms:W3CDTF">2017-12-19T13:38:55Z</dcterms:modified>
</cp:coreProperties>
</file>