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4" r:id="rId4"/>
    <p:sldId id="279" r:id="rId5"/>
    <p:sldId id="277" r:id="rId6"/>
    <p:sldId id="278" r:id="rId7"/>
    <p:sldId id="280" r:id="rId8"/>
    <p:sldId id="274" r:id="rId9"/>
    <p:sldId id="281" r:id="rId10"/>
    <p:sldId id="275" r:id="rId11"/>
    <p:sldId id="271" r:id="rId12"/>
    <p:sldId id="276" r:id="rId13"/>
    <p:sldId id="272" r:id="rId14"/>
    <p:sldId id="28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660"/>
  </p:normalViewPr>
  <p:slideViewPr>
    <p:cSldViewPr>
      <p:cViewPr varScale="1">
        <p:scale>
          <a:sx n="108" d="100"/>
          <a:sy n="108" d="100"/>
        </p:scale>
        <p:origin x="177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B2BCBCC-F80E-447D-BB16-BEADB300CE7E}" type="datetimeFigureOut">
              <a:rPr lang="en-US" smtClean="0"/>
              <a:pPr/>
              <a:t>2/23/2018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2E8197E-7019-4A53-866C-5FE540D3632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2BCBCC-F80E-447D-BB16-BEADB300CE7E}" type="datetimeFigureOut">
              <a:rPr lang="en-US" smtClean="0"/>
              <a:pPr/>
              <a:t>2/23/2018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8197E-7019-4A53-866C-5FE540D3632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2BCBCC-F80E-447D-BB16-BEADB300CE7E}" type="datetimeFigureOut">
              <a:rPr lang="en-US" smtClean="0"/>
              <a:pPr/>
              <a:t>2/23/2018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8197E-7019-4A53-866C-5FE540D3632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2BCBCC-F80E-447D-BB16-BEADB300CE7E}" type="datetimeFigureOut">
              <a:rPr lang="en-US" smtClean="0"/>
              <a:pPr/>
              <a:t>2/23/2018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8197E-7019-4A53-866C-5FE540D36326}" type="slidenum">
              <a:rPr lang="en-GB" smtClean="0"/>
              <a:pPr/>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B2BCBCC-F80E-447D-BB16-BEADB300CE7E}" type="datetimeFigureOut">
              <a:rPr lang="en-US" smtClean="0"/>
              <a:pPr/>
              <a:t>2/23/2018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8197E-7019-4A53-866C-5FE540D36326}"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B2BCBCC-F80E-447D-BB16-BEADB300CE7E}" type="datetimeFigureOut">
              <a:rPr lang="en-US" smtClean="0"/>
              <a:pPr/>
              <a:t>2/23/2018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E8197E-7019-4A53-866C-5FE540D36326}" type="slidenum">
              <a:rPr lang="en-GB" smtClean="0"/>
              <a:pPr/>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B2BCBCC-F80E-447D-BB16-BEADB300CE7E}" type="datetimeFigureOut">
              <a:rPr lang="en-US" smtClean="0"/>
              <a:pPr/>
              <a:t>2/23/2018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E8197E-7019-4A53-866C-5FE540D36326}"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2BCBCC-F80E-447D-BB16-BEADB300CE7E}" type="datetimeFigureOut">
              <a:rPr lang="en-US" smtClean="0"/>
              <a:pPr/>
              <a:t>2/23/2018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E8197E-7019-4A53-866C-5FE540D36326}" type="slidenum">
              <a:rPr lang="en-GB" smtClean="0"/>
              <a:pPr/>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BCBCC-F80E-447D-BB16-BEADB300CE7E}" type="datetimeFigureOut">
              <a:rPr lang="en-US" smtClean="0"/>
              <a:pPr/>
              <a:t>2/23/2018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E8197E-7019-4A53-866C-5FE540D3632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B2BCBCC-F80E-447D-BB16-BEADB300CE7E}" type="datetimeFigureOut">
              <a:rPr lang="en-US" smtClean="0"/>
              <a:pPr/>
              <a:t>2/23/2018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E8197E-7019-4A53-866C-5FE540D36326}"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B2BCBCC-F80E-447D-BB16-BEADB300CE7E}" type="datetimeFigureOut">
              <a:rPr lang="en-US" smtClean="0"/>
              <a:pPr/>
              <a:t>2/23/2018</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2E8197E-7019-4A53-866C-5FE540D36326}"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B2BCBCC-F80E-447D-BB16-BEADB300CE7E}" type="datetimeFigureOut">
              <a:rPr lang="en-US" smtClean="0"/>
              <a:pPr/>
              <a:t>2/23/2018</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2E8197E-7019-4A53-866C-5FE540D3632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stbarbarassouthend/"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ssfr.org.uk/" TargetMode="External"/><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4.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284672"/>
            <a:ext cx="6949280" cy="865343"/>
          </a:xfrm>
        </p:spPr>
        <p:txBody>
          <a:bodyPr/>
          <a:lstStyle/>
          <a:p>
            <a:r>
              <a:rPr lang="en-GB"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Guy Family Christmas  </a:t>
            </a:r>
          </a:p>
        </p:txBody>
      </p:sp>
      <p:sp>
        <p:nvSpPr>
          <p:cNvPr id="3" name="Subtitle 2"/>
          <p:cNvSpPr>
            <a:spLocks noGrp="1"/>
          </p:cNvSpPr>
          <p:nvPr>
            <p:ph type="subTitle" idx="1"/>
          </p:nvPr>
        </p:nvSpPr>
        <p:spPr>
          <a:xfrm>
            <a:off x="904056" y="3577864"/>
            <a:ext cx="7772400" cy="1199704"/>
          </a:xfrm>
        </p:spPr>
        <p:txBody>
          <a:bodyPr>
            <a:normAutofit/>
          </a:bodyPr>
          <a:lstStyle/>
          <a:p>
            <a:r>
              <a:rPr lang="en-GB" sz="2800" dirty="0">
                <a:latin typeface="Calibri" panose="020F0502020204030204" pitchFamily="34" charset="0"/>
                <a:cs typeface="Calibri" panose="020F0502020204030204" pitchFamily="34" charset="0"/>
              </a:rPr>
              <a:t>Southend Schools Festival of Remembrance</a:t>
            </a:r>
            <a:br>
              <a:rPr lang="en-GB"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Learning Materials</a:t>
            </a:r>
          </a:p>
        </p:txBody>
      </p:sp>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pic>
        <p:nvPicPr>
          <p:cNvPr id="5" name="Picture 4">
            <a:extLst>
              <a:ext uri="{FF2B5EF4-FFF2-40B4-BE49-F238E27FC236}">
                <a16:creationId xmlns:a16="http://schemas.microsoft.com/office/drawing/2014/main" id="{530365D6-2BCE-4B41-8634-BB114C8CF7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9222" y="-9996"/>
            <a:ext cx="2492896" cy="24928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6" name="Subtitle 6"/>
          <p:cNvSpPr>
            <a:spLocks noGrp="1"/>
          </p:cNvSpPr>
          <p:nvPr>
            <p:ph type="subTitle" idx="1"/>
          </p:nvPr>
        </p:nvSpPr>
        <p:spPr>
          <a:xfrm>
            <a:off x="2285414" y="358361"/>
            <a:ext cx="4573172" cy="571504"/>
          </a:xfrm>
        </p:spPr>
        <p:txBody>
          <a:bodyPr>
            <a:normAutofit/>
          </a:bodyPr>
          <a:lstStyle/>
          <a:p>
            <a:pPr algn="ctr"/>
            <a:r>
              <a:rPr lang="en-GB" dirty="0"/>
              <a:t>What Happened to George Guy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80728"/>
            <a:ext cx="2067814" cy="3523610"/>
          </a:xfrm>
          <a:prstGeom prst="rect">
            <a:avLst/>
          </a:prstGeom>
        </p:spPr>
      </p:pic>
      <p:sp>
        <p:nvSpPr>
          <p:cNvPr id="4" name="Rectangle 3"/>
          <p:cNvSpPr/>
          <p:nvPr/>
        </p:nvSpPr>
        <p:spPr>
          <a:xfrm>
            <a:off x="2699792" y="1156305"/>
            <a:ext cx="6341140" cy="4801314"/>
          </a:xfrm>
          <a:prstGeom prst="rect">
            <a:avLst/>
          </a:prstGeom>
        </p:spPr>
        <p:txBody>
          <a:bodyPr wrap="square">
            <a:spAutoFit/>
          </a:bodyPr>
          <a:lstStyle/>
          <a:p>
            <a:r>
              <a:rPr lang="en-GB" dirty="0"/>
              <a:t>Gallipoli, 6</a:t>
            </a:r>
            <a:r>
              <a:rPr lang="en-GB" baseline="30000" dirty="0"/>
              <a:t>th</a:t>
            </a:r>
            <a:r>
              <a:rPr lang="en-GB" dirty="0"/>
              <a:t> August 1915: Following the largely unopposed landing of 20,000 troops of IX Corps of the British Army at </a:t>
            </a:r>
            <a:r>
              <a:rPr lang="en-GB" dirty="0" err="1"/>
              <a:t>Suvla</a:t>
            </a:r>
            <a:r>
              <a:rPr lang="en-GB" dirty="0"/>
              <a:t> Bay on the Gallipoli peninsular, Lt Gen. Frederick Stopford, set up his command post offshore on the HMS </a:t>
            </a:r>
            <a:r>
              <a:rPr lang="en-GB" i="1" dirty="0"/>
              <a:t>Jonquil. </a:t>
            </a:r>
            <a:br>
              <a:rPr lang="en-GB" i="1" dirty="0"/>
            </a:br>
            <a:br>
              <a:rPr lang="en-GB" i="1" dirty="0"/>
            </a:br>
            <a:r>
              <a:rPr lang="en-GB" i="1" dirty="0"/>
              <a:t>Lt Gen Stopford had </a:t>
            </a:r>
            <a:r>
              <a:rPr lang="en-GB" dirty="0"/>
              <a:t>his men take the beaches but against the advice of his subordinate officers and unclear orders from his superiors, ordered that they rest on the beaches before taking the high ground on Tekke </a:t>
            </a:r>
            <a:r>
              <a:rPr lang="en-GB" dirty="0" err="1"/>
              <a:t>Tepe</a:t>
            </a:r>
            <a:r>
              <a:rPr lang="en-GB" dirty="0"/>
              <a:t> ridge. This was a serious mistake. </a:t>
            </a:r>
            <a:br>
              <a:rPr lang="en-GB" dirty="0"/>
            </a:br>
            <a:br>
              <a:rPr lang="en-GB" dirty="0"/>
            </a:br>
            <a:r>
              <a:rPr lang="en-GB" dirty="0"/>
              <a:t>By the time IX </a:t>
            </a:r>
            <a:r>
              <a:rPr lang="en-GB" dirty="0" err="1"/>
              <a:t>Coprs</a:t>
            </a:r>
            <a:r>
              <a:rPr lang="en-GB" dirty="0"/>
              <a:t> tried to occupy Tekke </a:t>
            </a:r>
            <a:r>
              <a:rPr lang="en-GB" dirty="0" err="1"/>
              <a:t>Tepe</a:t>
            </a:r>
            <a:r>
              <a:rPr lang="en-GB" dirty="0"/>
              <a:t> ridge the Turkish army had filled them full of artillery and infantry.  When they had to fight on 12 August 1915, the Allies suffered 18,000 casualties at </a:t>
            </a:r>
            <a:r>
              <a:rPr lang="en-GB" dirty="0" err="1"/>
              <a:t>Suvla</a:t>
            </a:r>
            <a:r>
              <a:rPr lang="en-GB" dirty="0"/>
              <a:t> Bay and Lt General Stopford was sent home in disgrace. </a:t>
            </a:r>
          </a:p>
          <a:p>
            <a:endParaRPr lang="en-GB" dirty="0"/>
          </a:p>
          <a:p>
            <a:r>
              <a:rPr lang="en-GB" dirty="0">
                <a:solidFill>
                  <a:schemeClr val="bg1"/>
                </a:solidFill>
              </a:rPr>
              <a:t>George Guy died in the attack on Thursday the 12</a:t>
            </a:r>
            <a:r>
              <a:rPr lang="en-GB" baseline="30000" dirty="0">
                <a:solidFill>
                  <a:schemeClr val="bg1"/>
                </a:solidFill>
              </a:rPr>
              <a:t>th</a:t>
            </a:r>
            <a:r>
              <a:rPr lang="en-GB" dirty="0">
                <a:solidFill>
                  <a:schemeClr val="bg1"/>
                </a:solidFill>
              </a:rPr>
              <a:t> August 1915, he was 18 years old. </a:t>
            </a:r>
          </a:p>
        </p:txBody>
      </p:sp>
      <p:pic>
        <p:nvPicPr>
          <p:cNvPr id="2" name="Picture 1">
            <a:extLst>
              <a:ext uri="{FF2B5EF4-FFF2-40B4-BE49-F238E27FC236}">
                <a16:creationId xmlns:a16="http://schemas.microsoft.com/office/drawing/2014/main" id="{981FADDD-8D2B-4786-8784-CB1E1BB88A28}"/>
              </a:ext>
            </a:extLst>
          </p:cNvPr>
          <p:cNvPicPr>
            <a:picLocks noChangeAspect="1"/>
          </p:cNvPicPr>
          <p:nvPr/>
        </p:nvPicPr>
        <p:blipFill>
          <a:blip r:embed="rId4"/>
          <a:stretch>
            <a:fillRect/>
          </a:stretch>
        </p:blipFill>
        <p:spPr>
          <a:xfrm flipH="1">
            <a:off x="143153" y="4869160"/>
            <a:ext cx="2519967" cy="1832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3536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7" name="TextBox 16"/>
          <p:cNvSpPr txBox="1"/>
          <p:nvPr/>
        </p:nvSpPr>
        <p:spPr>
          <a:xfrm>
            <a:off x="755576" y="908720"/>
            <a:ext cx="7745514" cy="6186309"/>
          </a:xfrm>
          <a:prstGeom prst="rect">
            <a:avLst/>
          </a:prstGeom>
          <a:noFill/>
        </p:spPr>
        <p:txBody>
          <a:bodyPr wrap="square" rtlCol="0">
            <a:spAutoFit/>
          </a:bodyPr>
          <a:lstStyle/>
          <a:p>
            <a:r>
              <a:rPr lang="en-GB" dirty="0"/>
              <a:t>Christmas revolved around going to church and the Guys were devout Christians.  We know that they attended the </a:t>
            </a:r>
            <a:r>
              <a:rPr lang="en-GB" dirty="0" err="1">
                <a:hlinkClick r:id="rId3"/>
              </a:rPr>
              <a:t>The</a:t>
            </a:r>
            <a:r>
              <a:rPr lang="en-GB" dirty="0">
                <a:hlinkClick r:id="rId3"/>
              </a:rPr>
              <a:t> Greek Orthodox Church of St Barbara, St </a:t>
            </a:r>
            <a:r>
              <a:rPr lang="en-GB" dirty="0" err="1">
                <a:hlinkClick r:id="rId3"/>
              </a:rPr>
              <a:t>Phanourius</a:t>
            </a:r>
            <a:r>
              <a:rPr lang="en-GB" dirty="0">
                <a:hlinkClick r:id="rId3"/>
              </a:rPr>
              <a:t> and Paul the Apostle</a:t>
            </a:r>
            <a:r>
              <a:rPr lang="en-GB" dirty="0"/>
              <a:t> in Westcliff.  </a:t>
            </a:r>
          </a:p>
          <a:p>
            <a:endParaRPr lang="en-GB" dirty="0"/>
          </a:p>
          <a:p>
            <a:r>
              <a:rPr lang="en-GB" dirty="0"/>
              <a:t>We know that Alice and Austin Guy and Eva </a:t>
            </a:r>
            <a:r>
              <a:rPr lang="en-GB" dirty="0" err="1"/>
              <a:t>Forsdick</a:t>
            </a:r>
            <a:r>
              <a:rPr lang="en-GB" dirty="0"/>
              <a:t> never fully recovered from the death of their son and brother.  </a:t>
            </a:r>
            <a:br>
              <a:rPr lang="en-GB" dirty="0"/>
            </a:br>
            <a:br>
              <a:rPr lang="en-GB" dirty="0"/>
            </a:br>
            <a:r>
              <a:rPr lang="en-GB" dirty="0"/>
              <a:t>During the war Eva worked in a parachute factory.  She married Austin Guy and cared for both her father and mother until they died.  </a:t>
            </a:r>
          </a:p>
          <a:p>
            <a:endParaRPr lang="en-GB" dirty="0"/>
          </a:p>
          <a:p>
            <a:r>
              <a:rPr lang="en-GB" dirty="0"/>
              <a:t>Eva and her parents are buried in a family grave in North Road Burial Ground, Westcliff.   </a:t>
            </a:r>
            <a:br>
              <a:rPr lang="en-GB" dirty="0"/>
            </a:br>
            <a:br>
              <a:rPr lang="en-GB" dirty="0"/>
            </a:br>
            <a:r>
              <a:rPr lang="en-GB" dirty="0"/>
              <a:t>George was buried in Turkey, near where he fought and died for King and Country.  </a:t>
            </a:r>
            <a:br>
              <a:rPr lang="en-GB" dirty="0"/>
            </a:br>
            <a:br>
              <a:rPr lang="en-GB" dirty="0"/>
            </a:br>
            <a:r>
              <a:rPr lang="en-GB" dirty="0">
                <a:solidFill>
                  <a:schemeClr val="bg1"/>
                </a:solidFill>
              </a:rPr>
              <a:t>Eva lived to the ripe old age of 104 but never forgot her beloved brother.</a:t>
            </a:r>
            <a:br>
              <a:rPr lang="en-GB" dirty="0">
                <a:solidFill>
                  <a:schemeClr val="bg1"/>
                </a:solidFill>
              </a:rPr>
            </a:br>
            <a:br>
              <a:rPr lang="en-GB" dirty="0"/>
            </a:br>
            <a:endParaRPr lang="en-GB" dirty="0"/>
          </a:p>
          <a:p>
            <a:br>
              <a:rPr lang="en-GB" dirty="0"/>
            </a:br>
            <a:br>
              <a:rPr lang="en-GB" dirty="0"/>
            </a:br>
            <a:endParaRPr lang="en-GB" dirty="0"/>
          </a:p>
        </p:txBody>
      </p:sp>
      <p:sp>
        <p:nvSpPr>
          <p:cNvPr id="8" name="Subtitle 6"/>
          <p:cNvSpPr txBox="1">
            <a:spLocks/>
          </p:cNvSpPr>
          <p:nvPr/>
        </p:nvSpPr>
        <p:spPr>
          <a:xfrm>
            <a:off x="142844" y="214290"/>
            <a:ext cx="7429552" cy="5715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700" b="0" i="0" u="none" strike="noStrike" kern="1200" cap="none" spc="0" normalizeH="0" baseline="0" noProof="0" dirty="0">
                <a:ln>
                  <a:noFill/>
                </a:ln>
                <a:solidFill>
                  <a:schemeClr val="tx2"/>
                </a:solidFill>
                <a:effectLst/>
                <a:uLnTx/>
                <a:uFillTx/>
                <a:latin typeface="+mn-lt"/>
                <a:ea typeface="+mn-ea"/>
                <a:cs typeface="+mn-cs"/>
              </a:rPr>
              <a:t>Teachers’ Notes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7" name="TextBox 16"/>
          <p:cNvSpPr txBox="1"/>
          <p:nvPr/>
        </p:nvSpPr>
        <p:spPr>
          <a:xfrm>
            <a:off x="1000100" y="714356"/>
            <a:ext cx="7500990" cy="3970318"/>
          </a:xfrm>
          <a:prstGeom prst="rect">
            <a:avLst/>
          </a:prstGeom>
          <a:noFill/>
        </p:spPr>
        <p:txBody>
          <a:bodyPr wrap="square" rtlCol="0">
            <a:spAutoFit/>
          </a:bodyPr>
          <a:lstStyle/>
          <a:p>
            <a:r>
              <a:rPr lang="en-GB" dirty="0"/>
              <a:t>Activity: Playing old fashioned parlour games such as the Memory Game also known as Kim’s Game.</a:t>
            </a:r>
            <a:br>
              <a:rPr lang="en-GB" dirty="0"/>
            </a:br>
            <a:br>
              <a:rPr lang="en-GB" dirty="0"/>
            </a:br>
            <a:r>
              <a:rPr lang="en-GB" dirty="0"/>
              <a:t>Time: 20-40 minutes</a:t>
            </a:r>
            <a:br>
              <a:rPr lang="en-GB" dirty="0"/>
            </a:br>
            <a:br>
              <a:rPr lang="en-GB" dirty="0"/>
            </a:br>
            <a:r>
              <a:rPr lang="en-GB" dirty="0"/>
              <a:t>Resources: A tray, ten items and a cloth.  </a:t>
            </a:r>
            <a:br>
              <a:rPr lang="en-GB" dirty="0"/>
            </a:br>
            <a:br>
              <a:rPr lang="en-GB" dirty="0"/>
            </a:br>
            <a:r>
              <a:rPr lang="en-GB" dirty="0"/>
              <a:t>Let the class look at all the items on the tray, have a member of class take one item away where they can’t be seen and then return with the tray with 9 objects and see if your class can work out which item has gone.</a:t>
            </a:r>
          </a:p>
          <a:p>
            <a:endParaRPr lang="en-GB" dirty="0"/>
          </a:p>
          <a:p>
            <a:br>
              <a:rPr lang="en-GB" dirty="0"/>
            </a:br>
            <a:br>
              <a:rPr lang="en-GB" dirty="0"/>
            </a:br>
            <a:endParaRPr lang="en-GB" dirty="0"/>
          </a:p>
        </p:txBody>
      </p:sp>
      <p:sp>
        <p:nvSpPr>
          <p:cNvPr id="8" name="Subtitle 6"/>
          <p:cNvSpPr txBox="1">
            <a:spLocks/>
          </p:cNvSpPr>
          <p:nvPr/>
        </p:nvSpPr>
        <p:spPr>
          <a:xfrm>
            <a:off x="142844" y="214290"/>
            <a:ext cx="7429552" cy="5715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700" b="0" i="0" u="none" strike="noStrike" kern="1200" cap="none" spc="0" normalizeH="0" baseline="0" noProof="0" dirty="0">
                <a:ln>
                  <a:noFill/>
                </a:ln>
                <a:solidFill>
                  <a:schemeClr val="tx2"/>
                </a:solidFill>
                <a:effectLst/>
                <a:uLnTx/>
                <a:uFillTx/>
                <a:latin typeface="+mn-lt"/>
                <a:ea typeface="+mn-ea"/>
                <a:cs typeface="+mn-cs"/>
              </a:rPr>
              <a:t>Activities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4005064"/>
            <a:ext cx="3324225" cy="2495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01349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7" name="TextBox 16"/>
          <p:cNvSpPr txBox="1"/>
          <p:nvPr/>
        </p:nvSpPr>
        <p:spPr>
          <a:xfrm>
            <a:off x="611560" y="908720"/>
            <a:ext cx="7500990" cy="5909310"/>
          </a:xfrm>
          <a:prstGeom prst="rect">
            <a:avLst/>
          </a:prstGeom>
          <a:noFill/>
        </p:spPr>
        <p:txBody>
          <a:bodyPr wrap="square" rtlCol="0">
            <a:spAutoFit/>
          </a:bodyPr>
          <a:lstStyle/>
          <a:p>
            <a:r>
              <a:rPr lang="en-GB" dirty="0"/>
              <a:t>Activity: Preparing the Dinner Table</a:t>
            </a:r>
            <a:br>
              <a:rPr lang="en-GB" dirty="0"/>
            </a:br>
            <a:endParaRPr lang="en-GB" dirty="0"/>
          </a:p>
          <a:p>
            <a:r>
              <a:rPr lang="en-GB" dirty="0"/>
              <a:t>Time: 30minutes </a:t>
            </a:r>
            <a:br>
              <a:rPr lang="en-GB" dirty="0"/>
            </a:br>
            <a:br>
              <a:rPr lang="en-GB" dirty="0"/>
            </a:br>
            <a:r>
              <a:rPr lang="en-GB" dirty="0"/>
              <a:t>Resources: Table cloth, candle sticks with candles, cutlery, cloth </a:t>
            </a:r>
            <a:br>
              <a:rPr lang="en-GB" dirty="0"/>
            </a:br>
            <a:r>
              <a:rPr lang="en-GB" dirty="0"/>
              <a:t>serviettes, greenery, old fashioned style crackers, glasses</a:t>
            </a:r>
          </a:p>
          <a:p>
            <a:endParaRPr lang="en-GB" dirty="0"/>
          </a:p>
          <a:p>
            <a:r>
              <a:rPr lang="en-GB" dirty="0"/>
              <a:t>Demonstrate how Eva and her mother Alice would have laid the</a:t>
            </a:r>
            <a:br>
              <a:rPr lang="en-GB" dirty="0"/>
            </a:br>
            <a:r>
              <a:rPr lang="en-GB" dirty="0"/>
              <a:t>table ready for the Christmas dinner.  </a:t>
            </a:r>
            <a:br>
              <a:rPr lang="en-GB" dirty="0"/>
            </a:br>
            <a:r>
              <a:rPr lang="en-GB" dirty="0"/>
              <a:t>Talk about how this would have been a big event for the family </a:t>
            </a:r>
            <a:br>
              <a:rPr lang="en-GB" dirty="0"/>
            </a:br>
            <a:r>
              <a:rPr lang="en-GB" dirty="0"/>
              <a:t>as food could often be scarce.  </a:t>
            </a:r>
            <a:br>
              <a:rPr lang="en-GB" dirty="0"/>
            </a:br>
            <a:r>
              <a:rPr lang="en-GB" dirty="0"/>
              <a:t>Nothing was plastic and everything on the table would be the </a:t>
            </a:r>
            <a:br>
              <a:rPr lang="en-GB" dirty="0"/>
            </a:br>
            <a:r>
              <a:rPr lang="en-GB" dirty="0"/>
              <a:t>best that the family owned.  </a:t>
            </a:r>
            <a:br>
              <a:rPr lang="en-GB" dirty="0"/>
            </a:br>
            <a:r>
              <a:rPr lang="en-GB" dirty="0"/>
              <a:t>Electricity was very new at this time, so it is likely that oil lamps and candles would have been the main lighting source. </a:t>
            </a:r>
            <a:br>
              <a:rPr lang="en-GB" dirty="0"/>
            </a:br>
            <a:br>
              <a:rPr lang="en-GB" dirty="0"/>
            </a:br>
            <a:r>
              <a:rPr lang="en-GB" dirty="0">
                <a:solidFill>
                  <a:schemeClr val="bg1"/>
                </a:solidFill>
              </a:rPr>
              <a:t>Ask your class to explain the differences between Christmas for</a:t>
            </a:r>
            <a:br>
              <a:rPr lang="en-GB" dirty="0">
                <a:solidFill>
                  <a:schemeClr val="bg1"/>
                </a:solidFill>
              </a:rPr>
            </a:br>
            <a:r>
              <a:rPr lang="en-GB" dirty="0">
                <a:solidFill>
                  <a:schemeClr val="bg1"/>
                </a:solidFill>
              </a:rPr>
              <a:t>the Guy family and how they celebrate Christmas now.</a:t>
            </a:r>
            <a:br>
              <a:rPr lang="en-GB" dirty="0">
                <a:solidFill>
                  <a:schemeClr val="bg1"/>
                </a:solidFill>
              </a:rPr>
            </a:br>
            <a:br>
              <a:rPr lang="en-GB" dirty="0">
                <a:solidFill>
                  <a:schemeClr val="bg1"/>
                </a:solidFill>
              </a:rPr>
            </a:br>
            <a:br>
              <a:rPr lang="en-GB" dirty="0"/>
            </a:br>
            <a:endParaRPr lang="en-GB" dirty="0"/>
          </a:p>
        </p:txBody>
      </p:sp>
      <p:sp>
        <p:nvSpPr>
          <p:cNvPr id="8" name="Subtitle 6"/>
          <p:cNvSpPr txBox="1">
            <a:spLocks/>
          </p:cNvSpPr>
          <p:nvPr/>
        </p:nvSpPr>
        <p:spPr>
          <a:xfrm>
            <a:off x="142844" y="214290"/>
            <a:ext cx="7429552" cy="5715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700" b="0" i="0" u="none" strike="noStrike" kern="1200" cap="none" spc="0" normalizeH="0" baseline="0" noProof="0" dirty="0">
                <a:ln>
                  <a:noFill/>
                </a:ln>
                <a:solidFill>
                  <a:schemeClr val="tx2"/>
                </a:solidFill>
                <a:effectLst/>
                <a:uLnTx/>
                <a:uFillTx/>
                <a:latin typeface="+mn-lt"/>
                <a:ea typeface="+mn-ea"/>
                <a:cs typeface="+mn-cs"/>
              </a:rPr>
              <a:t>Activities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16200000">
            <a:off x="6187920" y="1675445"/>
            <a:ext cx="3248640"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997" y="2516928"/>
            <a:ext cx="8643998" cy="674649"/>
          </a:xfrm>
        </p:spPr>
        <p:txBody>
          <a:bodyPr>
            <a:noAutofit/>
          </a:bodyPr>
          <a:lstStyle/>
          <a:p>
            <a:pPr algn="ctr"/>
            <a:r>
              <a:rPr lang="en-GB" dirty="0">
                <a:latin typeface="Calibri" panose="020F0502020204030204" pitchFamily="34" charset="0"/>
                <a:cs typeface="Calibri" panose="020F0502020204030204" pitchFamily="34" charset="0"/>
              </a:rPr>
              <a:t>The Guy Family Christmas</a:t>
            </a:r>
          </a:p>
        </p:txBody>
      </p:sp>
      <p:sp>
        <p:nvSpPr>
          <p:cNvPr id="3" name="Subtitle 2"/>
          <p:cNvSpPr>
            <a:spLocks noGrp="1"/>
          </p:cNvSpPr>
          <p:nvPr>
            <p:ph type="subTitle" idx="1"/>
          </p:nvPr>
        </p:nvSpPr>
        <p:spPr>
          <a:xfrm>
            <a:off x="1260748" y="3501008"/>
            <a:ext cx="6550496" cy="880187"/>
          </a:xfrm>
        </p:spPr>
        <p:txBody>
          <a:bodyPr>
            <a:normAutofit lnSpcReduction="10000"/>
          </a:bodyPr>
          <a:lstStyle/>
          <a:p>
            <a:pPr algn="ctr"/>
            <a:r>
              <a:rPr lang="en-GB" dirty="0"/>
              <a:t>Southend Schools Festival of Remembrance</a:t>
            </a:r>
            <a:br>
              <a:rPr lang="en-GB" dirty="0"/>
            </a:br>
            <a:r>
              <a:rPr lang="en-GB" dirty="0"/>
              <a:t>Learning Materials</a:t>
            </a:r>
          </a:p>
        </p:txBody>
      </p:sp>
      <p:pic>
        <p:nvPicPr>
          <p:cNvPr id="5" name="Picture 4" descr="WebsiteLogoBar.jpg"/>
          <p:cNvPicPr>
            <a:picLocks noChangeAspect="1"/>
          </p:cNvPicPr>
          <p:nvPr/>
        </p:nvPicPr>
        <p:blipFill>
          <a:blip r:embed="rId2" cstate="email"/>
          <a:stretch>
            <a:fillRect/>
          </a:stretch>
        </p:blipFill>
        <p:spPr>
          <a:xfrm>
            <a:off x="107504" y="142852"/>
            <a:ext cx="8856984" cy="1709854"/>
          </a:xfrm>
          <a:prstGeom prst="rect">
            <a:avLst/>
          </a:prstGeom>
        </p:spPr>
      </p:pic>
      <p:sp>
        <p:nvSpPr>
          <p:cNvPr id="8" name="Subtitle 2"/>
          <p:cNvSpPr txBox="1">
            <a:spLocks/>
          </p:cNvSpPr>
          <p:nvPr/>
        </p:nvSpPr>
        <p:spPr>
          <a:xfrm>
            <a:off x="685800" y="4530449"/>
            <a:ext cx="7772400" cy="674649"/>
          </a:xfrm>
          <a:prstGeom prst="rect">
            <a:avLst/>
          </a:prstGeom>
        </p:spPr>
        <p:txBody>
          <a:bodyPr vert="horz" lIns="45720" rIns="45720">
            <a:noAutofit/>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4000" b="0" i="0" u="none" strike="noStrike" kern="1200" cap="none" spc="0" normalizeH="0" baseline="0" noProof="0" dirty="0">
                <a:ln>
                  <a:noFill/>
                </a:ln>
                <a:solidFill>
                  <a:schemeClr val="tx2"/>
                </a:solidFill>
                <a:effectLst/>
                <a:uLnTx/>
                <a:uFillTx/>
                <a:latin typeface="+mn-lt"/>
                <a:ea typeface="+mn-ea"/>
                <a:cs typeface="+mn-cs"/>
                <a:hlinkClick r:id="rId3"/>
              </a:rPr>
              <a:t>www.ssfr.org.uk</a:t>
            </a:r>
            <a:endParaRPr kumimoji="0" lang="en-GB" sz="40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1737896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6" name="Subtitle 6"/>
          <p:cNvSpPr>
            <a:spLocks noGrp="1"/>
          </p:cNvSpPr>
          <p:nvPr>
            <p:ph type="subTitle" idx="1"/>
          </p:nvPr>
        </p:nvSpPr>
        <p:spPr>
          <a:xfrm>
            <a:off x="857224" y="221383"/>
            <a:ext cx="7429552" cy="571504"/>
          </a:xfrm>
        </p:spPr>
        <p:txBody>
          <a:bodyPr anchor="ctr">
            <a:normAutofit/>
          </a:bodyPr>
          <a:lstStyle/>
          <a:p>
            <a:pPr algn="ctr"/>
            <a:r>
              <a:rPr lang="en-GB" sz="2800" dirty="0">
                <a:latin typeface="Calibri" panose="020F0502020204030204" pitchFamily="34" charset="0"/>
                <a:cs typeface="Calibri" panose="020F0502020204030204" pitchFamily="34" charset="0"/>
              </a:rPr>
              <a:t>The Guy Family</a:t>
            </a:r>
          </a:p>
        </p:txBody>
      </p:sp>
      <p:sp>
        <p:nvSpPr>
          <p:cNvPr id="17" name="TextBox 16"/>
          <p:cNvSpPr txBox="1"/>
          <p:nvPr/>
        </p:nvSpPr>
        <p:spPr>
          <a:xfrm>
            <a:off x="1259632" y="901627"/>
            <a:ext cx="6624736" cy="369332"/>
          </a:xfrm>
          <a:prstGeom prst="rect">
            <a:avLst/>
          </a:prstGeom>
          <a:noFill/>
        </p:spPr>
        <p:txBody>
          <a:bodyPr wrap="square" rtlCol="0">
            <a:spAutoFit/>
          </a:bodyPr>
          <a:lstStyle/>
          <a:p>
            <a:r>
              <a:rPr lang="en-GB" dirty="0"/>
              <a:t>(Left to right) Austin, Eva, Alice and George a few years before WW1.    </a:t>
            </a: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259632" y="1507316"/>
            <a:ext cx="6624736" cy="40868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7" name="TextBox 16"/>
          <p:cNvSpPr txBox="1"/>
          <p:nvPr/>
        </p:nvSpPr>
        <p:spPr>
          <a:xfrm>
            <a:off x="500034" y="1071546"/>
            <a:ext cx="8032406" cy="1200329"/>
          </a:xfrm>
          <a:prstGeom prst="rect">
            <a:avLst/>
          </a:prstGeom>
          <a:noFill/>
        </p:spPr>
        <p:txBody>
          <a:bodyPr wrap="square" rtlCol="0">
            <a:spAutoFit/>
          </a:bodyPr>
          <a:lstStyle/>
          <a:p>
            <a:r>
              <a:rPr lang="en-GB" dirty="0"/>
              <a:t>At this stage in the war there would still have been tasty treats ready for Christmas -  like plum puddings, as they would have been made months in advance and rationing hadn’t started. So the Guys would have scrimped and saved to have some of the special treats such as plum pudding and turkey on Christmas Day.</a:t>
            </a:r>
          </a:p>
        </p:txBody>
      </p:sp>
      <p:sp>
        <p:nvSpPr>
          <p:cNvPr id="8" name="Subtitle 6"/>
          <p:cNvSpPr txBox="1">
            <a:spLocks/>
          </p:cNvSpPr>
          <p:nvPr/>
        </p:nvSpPr>
        <p:spPr>
          <a:xfrm>
            <a:off x="2717462" y="270100"/>
            <a:ext cx="3709076" cy="571504"/>
          </a:xfrm>
          <a:prstGeom prst="rect">
            <a:avLst/>
          </a:prstGeom>
        </p:spPr>
        <p:txBody>
          <a:bodyPr vert="horz" lIns="45720" rIns="45720">
            <a:normAutofit/>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800" b="0" i="0" u="none" strike="noStrike" kern="1200" cap="none" spc="0" normalizeH="0" baseline="0" noProof="0" dirty="0">
                <a:ln>
                  <a:noFill/>
                </a:ln>
                <a:solidFill>
                  <a:schemeClr val="tx2"/>
                </a:solidFill>
                <a:effectLst/>
                <a:uLnTx/>
                <a:uFillTx/>
                <a:latin typeface="+mn-lt"/>
                <a:ea typeface="+mn-ea"/>
                <a:cs typeface="+mn-cs"/>
              </a:rPr>
              <a:t>Christmas Preparations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35" y="2547592"/>
            <a:ext cx="3927950" cy="3304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2547592"/>
            <a:ext cx="4047744" cy="3294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612" y="908720"/>
            <a:ext cx="6840760" cy="4880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Subtitle 6">
            <a:extLst>
              <a:ext uri="{FF2B5EF4-FFF2-40B4-BE49-F238E27FC236}">
                <a16:creationId xmlns:a16="http://schemas.microsoft.com/office/drawing/2014/main" id="{11D5C7CB-91FA-47BA-858F-2BE2E17E2D68}"/>
              </a:ext>
            </a:extLst>
          </p:cNvPr>
          <p:cNvSpPr txBox="1">
            <a:spLocks/>
          </p:cNvSpPr>
          <p:nvPr/>
        </p:nvSpPr>
        <p:spPr>
          <a:xfrm>
            <a:off x="2717462" y="270100"/>
            <a:ext cx="3709076" cy="571504"/>
          </a:xfrm>
          <a:prstGeom prst="rect">
            <a:avLst/>
          </a:prstGeom>
        </p:spPr>
        <p:txBody>
          <a:bodyPr vert="horz" lIns="45720" rIns="45720">
            <a:normAutofit/>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800" b="0" i="0" u="none" strike="noStrike" kern="1200" cap="none" spc="0" normalizeH="0" baseline="0" noProof="0" dirty="0">
                <a:ln>
                  <a:noFill/>
                </a:ln>
                <a:solidFill>
                  <a:schemeClr val="tx2"/>
                </a:solidFill>
                <a:effectLst/>
                <a:uLnTx/>
                <a:uFillTx/>
                <a:latin typeface="+mn-lt"/>
                <a:ea typeface="+mn-ea"/>
                <a:cs typeface="+mn-cs"/>
              </a:rPr>
              <a:t>Christmas Preparations</a:t>
            </a:r>
          </a:p>
        </p:txBody>
      </p:sp>
    </p:spTree>
    <p:extLst>
      <p:ext uri="{BB962C8B-B14F-4D97-AF65-F5344CB8AC3E}">
        <p14:creationId xmlns:p14="http://schemas.microsoft.com/office/powerpoint/2010/main" val="2898786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7" name="TextBox 16"/>
          <p:cNvSpPr txBox="1"/>
          <p:nvPr/>
        </p:nvSpPr>
        <p:spPr>
          <a:xfrm>
            <a:off x="500034" y="1071546"/>
            <a:ext cx="7500990" cy="2031325"/>
          </a:xfrm>
          <a:prstGeom prst="rect">
            <a:avLst/>
          </a:prstGeom>
          <a:noFill/>
        </p:spPr>
        <p:txBody>
          <a:bodyPr wrap="square" rtlCol="0">
            <a:spAutoFit/>
          </a:bodyPr>
          <a:lstStyle/>
          <a:p>
            <a:r>
              <a:rPr lang="en-GB" dirty="0"/>
              <a:t>Stockings would have been old socks or stockings hung by the fire.  </a:t>
            </a:r>
            <a:br>
              <a:rPr lang="en-GB" dirty="0"/>
            </a:br>
            <a:br>
              <a:rPr lang="en-GB" dirty="0"/>
            </a:br>
            <a:r>
              <a:rPr lang="en-GB" dirty="0"/>
              <a:t>Children had much less expectation on the big day and would be lucky if they were given a small toy, a penny and a few sweets. </a:t>
            </a:r>
          </a:p>
          <a:p>
            <a:endParaRPr lang="en-GB" dirty="0"/>
          </a:p>
          <a:p>
            <a:r>
              <a:rPr lang="en-GB" dirty="0"/>
              <a:t>Books were also expensive and a great treat for those families that could afford them.</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3356992"/>
            <a:ext cx="4637490" cy="331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ubtitle 6">
            <a:extLst>
              <a:ext uri="{FF2B5EF4-FFF2-40B4-BE49-F238E27FC236}">
                <a16:creationId xmlns:a16="http://schemas.microsoft.com/office/drawing/2014/main" id="{8508C763-BA5C-44BC-9D35-CD6E65CBF4B0}"/>
              </a:ext>
            </a:extLst>
          </p:cNvPr>
          <p:cNvSpPr txBox="1">
            <a:spLocks/>
          </p:cNvSpPr>
          <p:nvPr/>
        </p:nvSpPr>
        <p:spPr>
          <a:xfrm>
            <a:off x="2636619" y="332656"/>
            <a:ext cx="3870762" cy="571504"/>
          </a:xfrm>
          <a:prstGeom prst="rect">
            <a:avLst/>
          </a:prstGeom>
        </p:spPr>
        <p:txBody>
          <a:bodyPr vert="horz" lIns="45720" rIns="45720">
            <a:normAutofit/>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800" b="0" i="0" u="none" strike="noStrike" kern="1200" cap="none" spc="0" normalizeH="0" baseline="0" noProof="0" dirty="0">
                <a:ln>
                  <a:noFill/>
                </a:ln>
                <a:solidFill>
                  <a:schemeClr val="tx2"/>
                </a:solidFill>
                <a:effectLst/>
                <a:uLnTx/>
                <a:uFillTx/>
                <a:latin typeface="+mn-lt"/>
                <a:ea typeface="+mn-ea"/>
                <a:cs typeface="+mn-cs"/>
              </a:rPr>
              <a:t>WW1 Christmas presents</a:t>
            </a:r>
          </a:p>
        </p:txBody>
      </p:sp>
    </p:spTree>
    <p:extLst>
      <p:ext uri="{BB962C8B-B14F-4D97-AF65-F5344CB8AC3E}">
        <p14:creationId xmlns:p14="http://schemas.microsoft.com/office/powerpoint/2010/main" val="29611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7" name="TextBox 16"/>
          <p:cNvSpPr txBox="1"/>
          <p:nvPr/>
        </p:nvSpPr>
        <p:spPr>
          <a:xfrm>
            <a:off x="500034" y="1071546"/>
            <a:ext cx="8032406" cy="1477328"/>
          </a:xfrm>
          <a:prstGeom prst="rect">
            <a:avLst/>
          </a:prstGeom>
          <a:noFill/>
        </p:spPr>
        <p:txBody>
          <a:bodyPr wrap="square" rtlCol="0">
            <a:spAutoFit/>
          </a:bodyPr>
          <a:lstStyle/>
          <a:p>
            <a:r>
              <a:rPr lang="en-GB" dirty="0"/>
              <a:t>There would have been no tinsel or plastic decorations but people made paper chains and brought evergreen plants into the house such as holly, ivy and mistletoe.</a:t>
            </a:r>
            <a:br>
              <a:rPr lang="en-GB" dirty="0"/>
            </a:br>
            <a:br>
              <a:rPr lang="en-GB" dirty="0"/>
            </a:br>
            <a:r>
              <a:rPr lang="en-GB" dirty="0"/>
              <a:t>The Christmas tree, when it could be afforded, would have candles on the branches, which would smell wonderful when lit but be rather dangerous if left unattended! </a:t>
            </a:r>
          </a:p>
        </p:txBody>
      </p:sp>
      <p:sp>
        <p:nvSpPr>
          <p:cNvPr id="8" name="Subtitle 6"/>
          <p:cNvSpPr txBox="1">
            <a:spLocks/>
          </p:cNvSpPr>
          <p:nvPr/>
        </p:nvSpPr>
        <p:spPr>
          <a:xfrm>
            <a:off x="2107959" y="345731"/>
            <a:ext cx="4285140" cy="571504"/>
          </a:xfrm>
          <a:prstGeom prst="rect">
            <a:avLst/>
          </a:prstGeom>
        </p:spPr>
        <p:txBody>
          <a:bodyPr vert="horz" lIns="45720" rIns="45720">
            <a:normAutofit/>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700" b="0" i="0" u="none" strike="noStrike" kern="1200" cap="none" spc="0" normalizeH="0" baseline="0" noProof="0" dirty="0">
                <a:ln>
                  <a:noFill/>
                </a:ln>
                <a:solidFill>
                  <a:schemeClr val="tx2"/>
                </a:solidFill>
                <a:effectLst/>
                <a:uLnTx/>
                <a:uFillTx/>
                <a:latin typeface="+mn-lt"/>
                <a:ea typeface="+mn-ea"/>
                <a:cs typeface="+mn-cs"/>
              </a:rPr>
              <a:t>WW1 Christmas Decorations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3118" y="2737883"/>
            <a:ext cx="3672408" cy="3142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883" y="2737883"/>
            <a:ext cx="2489288" cy="392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11848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17" y="3068307"/>
            <a:ext cx="4327450" cy="331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2195104"/>
            <a:ext cx="3809493" cy="298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611560" y="1124744"/>
            <a:ext cx="7920880" cy="646331"/>
          </a:xfrm>
          <a:prstGeom prst="rect">
            <a:avLst/>
          </a:prstGeom>
          <a:noFill/>
        </p:spPr>
        <p:txBody>
          <a:bodyPr wrap="square" rtlCol="0">
            <a:spAutoFit/>
          </a:bodyPr>
          <a:lstStyle/>
          <a:p>
            <a:r>
              <a:rPr lang="en-GB" dirty="0"/>
              <a:t>There were few cars and many more household chores had to be done by hand like plucking turkeys or carrying the Christmas tree or decorations home.</a:t>
            </a:r>
          </a:p>
        </p:txBody>
      </p:sp>
      <p:sp>
        <p:nvSpPr>
          <p:cNvPr id="9" name="Subtitle 6">
            <a:extLst>
              <a:ext uri="{FF2B5EF4-FFF2-40B4-BE49-F238E27FC236}">
                <a16:creationId xmlns:a16="http://schemas.microsoft.com/office/drawing/2014/main" id="{50392706-67C3-4CAE-AF96-485F8F9A51CA}"/>
              </a:ext>
            </a:extLst>
          </p:cNvPr>
          <p:cNvSpPr txBox="1">
            <a:spLocks/>
          </p:cNvSpPr>
          <p:nvPr/>
        </p:nvSpPr>
        <p:spPr>
          <a:xfrm>
            <a:off x="2107959" y="345731"/>
            <a:ext cx="4285140" cy="571504"/>
          </a:xfrm>
          <a:prstGeom prst="rect">
            <a:avLst/>
          </a:prstGeom>
        </p:spPr>
        <p:txBody>
          <a:bodyPr vert="horz" lIns="45720" rIns="45720">
            <a:normAutofit/>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700" b="0" i="0" u="none" strike="noStrike" kern="1200" cap="none" spc="0" normalizeH="0" baseline="0" noProof="0" dirty="0">
                <a:ln>
                  <a:noFill/>
                </a:ln>
                <a:solidFill>
                  <a:schemeClr val="tx2"/>
                </a:solidFill>
                <a:effectLst/>
                <a:uLnTx/>
                <a:uFillTx/>
                <a:latin typeface="+mn-lt"/>
                <a:ea typeface="+mn-ea"/>
                <a:cs typeface="+mn-cs"/>
              </a:rPr>
              <a:t>WW1 Christmas Decorations</a:t>
            </a:r>
          </a:p>
        </p:txBody>
      </p:sp>
    </p:spTree>
    <p:extLst>
      <p:ext uri="{BB962C8B-B14F-4D97-AF65-F5344CB8AC3E}">
        <p14:creationId xmlns:p14="http://schemas.microsoft.com/office/powerpoint/2010/main" val="195733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6" name="Subtitle 6"/>
          <p:cNvSpPr>
            <a:spLocks noGrp="1"/>
          </p:cNvSpPr>
          <p:nvPr>
            <p:ph type="subTitle" idx="1"/>
          </p:nvPr>
        </p:nvSpPr>
        <p:spPr>
          <a:xfrm>
            <a:off x="3221518" y="315037"/>
            <a:ext cx="2700964" cy="571504"/>
          </a:xfrm>
        </p:spPr>
        <p:txBody>
          <a:bodyPr>
            <a:normAutofit/>
          </a:bodyPr>
          <a:lstStyle/>
          <a:p>
            <a:pPr algn="ctr"/>
            <a:r>
              <a:rPr lang="en-GB" dirty="0"/>
              <a:t>The Guy Family</a:t>
            </a:r>
          </a:p>
        </p:txBody>
      </p:sp>
      <p:sp>
        <p:nvSpPr>
          <p:cNvPr id="17" name="TextBox 16"/>
          <p:cNvSpPr txBox="1"/>
          <p:nvPr/>
        </p:nvSpPr>
        <p:spPr>
          <a:xfrm>
            <a:off x="827584" y="1051432"/>
            <a:ext cx="7616603" cy="369332"/>
          </a:xfrm>
          <a:prstGeom prst="rect">
            <a:avLst/>
          </a:prstGeom>
          <a:noFill/>
        </p:spPr>
        <p:txBody>
          <a:bodyPr wrap="square" rtlCol="0">
            <a:spAutoFit/>
          </a:bodyPr>
          <a:lstStyle/>
          <a:p>
            <a:r>
              <a:rPr lang="en-GB" dirty="0"/>
              <a:t>George Guy volunteered to join the Isle of Wight Rifles in 1915 at the age of 18.</a:t>
            </a:r>
          </a:p>
        </p:txBody>
      </p:sp>
      <p:pic>
        <p:nvPicPr>
          <p:cNvPr id="7" name="Picture 6" descr="George Guy.jpg"/>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27584" y="1873573"/>
            <a:ext cx="2736304" cy="3528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IoW Rifles basic training 1915.jpg"/>
          <p:cNvPicPr/>
          <p:nvPr/>
        </p:nvPicPr>
        <p:blipFill>
          <a:blip r:embed="rId5"/>
          <a:srcRect t="12304" b="7547"/>
          <a:stretch>
            <a:fillRect/>
          </a:stretch>
        </p:blipFill>
        <p:spPr>
          <a:xfrm>
            <a:off x="3995936" y="2233612"/>
            <a:ext cx="4676775" cy="2390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9657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FR Document Header.JPG"/>
          <p:cNvPicPr>
            <a:picLocks noChangeAspect="1"/>
          </p:cNvPicPr>
          <p:nvPr/>
        </p:nvPicPr>
        <p:blipFill>
          <a:blip r:embed="rId2" cstate="email"/>
          <a:stretch>
            <a:fillRect/>
          </a:stretch>
        </p:blipFill>
        <p:spPr>
          <a:xfrm>
            <a:off x="5929322" y="6072206"/>
            <a:ext cx="3111610" cy="682785"/>
          </a:xfrm>
          <a:prstGeom prst="rect">
            <a:avLst/>
          </a:prstGeom>
          <a:scene3d>
            <a:camera prst="orthographicFront"/>
            <a:lightRig rig="threePt" dir="t"/>
          </a:scene3d>
          <a:sp3d>
            <a:bevelT prst="relaxedInset"/>
          </a:sp3d>
        </p:spPr>
      </p:pic>
      <p:sp>
        <p:nvSpPr>
          <p:cNvPr id="17" name="TextBox 16"/>
          <p:cNvSpPr txBox="1"/>
          <p:nvPr/>
        </p:nvSpPr>
        <p:spPr>
          <a:xfrm>
            <a:off x="500034" y="1000108"/>
            <a:ext cx="7500990" cy="1200329"/>
          </a:xfrm>
          <a:prstGeom prst="rect">
            <a:avLst/>
          </a:prstGeom>
          <a:noFill/>
        </p:spPr>
        <p:txBody>
          <a:bodyPr wrap="square" rtlCol="0">
            <a:spAutoFit/>
          </a:bodyPr>
          <a:lstStyle/>
          <a:p>
            <a:r>
              <a:rPr lang="en-GB" dirty="0"/>
              <a:t>Eva is shown here as a young woman with two of her friends, they are all dressed in their work uniform for a parachute factory.</a:t>
            </a:r>
            <a:br>
              <a:rPr lang="en-GB" dirty="0"/>
            </a:br>
            <a:br>
              <a:rPr lang="en-GB" dirty="0"/>
            </a:br>
            <a:r>
              <a:rPr lang="en-GB" dirty="0"/>
              <a:t>On the right is a photograph of Eva taken at her 90</a:t>
            </a:r>
            <a:r>
              <a:rPr lang="en-GB" baseline="30000" dirty="0"/>
              <a:t>th</a:t>
            </a:r>
            <a:r>
              <a:rPr lang="en-GB" dirty="0"/>
              <a:t> birthday.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528748"/>
            <a:ext cx="4708665" cy="3096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2636912"/>
            <a:ext cx="3648000" cy="273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Subtitle 6">
            <a:extLst>
              <a:ext uri="{FF2B5EF4-FFF2-40B4-BE49-F238E27FC236}">
                <a16:creationId xmlns:a16="http://schemas.microsoft.com/office/drawing/2014/main" id="{920652B3-A81E-440E-8659-627AEBFF334E}"/>
              </a:ext>
            </a:extLst>
          </p:cNvPr>
          <p:cNvSpPr txBox="1">
            <a:spLocks/>
          </p:cNvSpPr>
          <p:nvPr/>
        </p:nvSpPr>
        <p:spPr>
          <a:xfrm>
            <a:off x="3221518" y="315037"/>
            <a:ext cx="2700964" cy="571504"/>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n-GB"/>
              <a:t>The Guy Family</a:t>
            </a:r>
            <a:endParaRPr lang="en-GB" dirty="0"/>
          </a:p>
        </p:txBody>
      </p:sp>
    </p:spTree>
    <p:extLst>
      <p:ext uri="{BB962C8B-B14F-4D97-AF65-F5344CB8AC3E}">
        <p14:creationId xmlns:p14="http://schemas.microsoft.com/office/powerpoint/2010/main" val="34309441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771</TotalTime>
  <Words>375</Words>
  <Application>Microsoft Office PowerPoint</Application>
  <PresentationFormat>On-screen Show (4:3)</PresentationFormat>
  <Paragraphs>42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Verdana</vt:lpstr>
      <vt:lpstr>Wingdings 2</vt:lpstr>
      <vt:lpstr>Wingdings 3</vt:lpstr>
      <vt:lpstr>Concourse</vt:lpstr>
      <vt:lpstr>The Guy Family Christmas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Guy Family Christmas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War Christmas Cards</dc:title>
  <dc:creator>Alastair Deacon</dc:creator>
  <cp:lastModifiedBy>Alastair Deacon</cp:lastModifiedBy>
  <cp:revision>40</cp:revision>
  <dcterms:created xsi:type="dcterms:W3CDTF">2017-12-05T09:06:58Z</dcterms:created>
  <dcterms:modified xsi:type="dcterms:W3CDTF">2018-02-23T11:21:25Z</dcterms:modified>
</cp:coreProperties>
</file>